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9" r:id="rId3"/>
    <p:sldId id="279" r:id="rId4"/>
    <p:sldId id="280" r:id="rId5"/>
    <p:sldId id="281" r:id="rId6"/>
    <p:sldId id="275" r:id="rId7"/>
    <p:sldId id="258" r:id="rId8"/>
    <p:sldId id="276" r:id="rId9"/>
    <p:sldId id="277" r:id="rId10"/>
    <p:sldId id="264" r:id="rId11"/>
    <p:sldId id="282" r:id="rId12"/>
    <p:sldId id="283" r:id="rId13"/>
    <p:sldId id="284" r:id="rId14"/>
    <p:sldId id="285" r:id="rId15"/>
    <p:sldId id="278" r:id="rId16"/>
    <p:sldId id="266" r:id="rId17"/>
    <p:sldId id="267" r:id="rId18"/>
    <p:sldId id="268" r:id="rId19"/>
    <p:sldId id="286" r:id="rId20"/>
    <p:sldId id="274" r:id="rId21"/>
    <p:sldId id="288" r:id="rId22"/>
    <p:sldId id="289" r:id="rId23"/>
    <p:sldId id="291" r:id="rId24"/>
    <p:sldId id="287" r:id="rId25"/>
    <p:sldId id="290" r:id="rId26"/>
    <p:sldId id="292" r:id="rId27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E0F13A-0B8C-5D4F-95F1-761D0727A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60389-995D-9B43-B948-1396854F66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8A7472B-C3C1-1D48-98C5-2B3C91D056D6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91CF35-6FF9-5746-A5B7-D037B3BAE5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86629A-8FC6-F54C-94DA-563B025894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0B7C322-962C-9746-B87A-1EE3F3FE753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6B79C4-9998-1247-AB91-0FE5F944BA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91DA5-9546-3A42-83D5-ADAE0049D4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F20B3C0-66EF-C649-B7AA-8BDF2F69DDA3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F35C7ED-C9AD-144E-96A0-52A76F716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25D3984-134E-384E-B6FD-80B3E8A8D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31446-BD8B-BB43-9F15-8873E282D0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B6EC3-CBF7-D34A-8D5E-E7411C471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6FB433C-B026-FF4A-BEF9-A92C7C61790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B433C-B026-FF4A-BEF9-A92C7C617905}" type="slidenum">
              <a:rPr lang="it-IT" altLang="it-IT" smtClean="0"/>
              <a:pPr/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4317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625C94-BDA6-8B46-969D-EF76A99F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E88726-E28A-F043-9019-16389945F08B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A2ADA1-8BA4-AE43-838A-952AD89BA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921C13-0BCA-D843-B81C-28D8270D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A1E3D-46A7-F84B-97AD-209763D3F71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1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32E749-1EBA-0C49-9B19-AF5E8E486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EC14E-288D-F44B-840B-3932B08A366C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73C963-4615-7441-8915-04FBF80EA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8ABE66-7306-824A-AFEA-C5526524E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2B522-8E6E-FB4E-8A31-3D2AFEB6542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72220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CAC60-9EEB-8A40-AC5A-BC916D33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E44B52-4D43-9C45-9D99-9CC760FBA834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F58E2A-AF61-AD48-9C53-D1274335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C018AB-754B-D34E-B366-F671FAB1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65ED0-EFB9-5449-900E-9FD5D5D9832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758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C666CA3-BD8D-474A-AFE3-A8C23520B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D037EC-D413-6F4A-9B62-B8DC50E3104B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BAE4A20-2FCC-A346-A4C1-B9927C78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F0BAD3A-5C3F-3B47-9CEE-6230BC1CF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E0F96-9705-394E-87DC-6D21E65D945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531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242E5B2D-9B9D-1842-A94F-58B663988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BDF6E0-563C-774C-8526-ECAFE16CEE78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7AC6E50-6FC4-FE49-8ABA-7973F624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832A158F-180B-5647-90A3-49450DFC5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D5F9B-30AF-2B49-8616-DB1185C47D5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6057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B5B61BCB-7E07-5D4F-8696-B553FDDD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13689A-E2FD-B948-83F4-647E13FD511B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CABE3F8F-1ED8-F94A-8EB9-DCCB1CF21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627E5785-0315-F24E-970C-FE0A1B9D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916A6-222F-9145-9560-84A7845CF15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2289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F6B5AC37-222B-094D-94A3-C301D1BC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B065AA-1BDB-2842-93E4-AFF874672547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7B47F58E-CD65-8040-8430-5AB5742F0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7BB6FA0-2B02-A34A-B7F6-04FBF36D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0465B-DE6D-704F-94EB-FB6DE98368A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73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2F8711A-946A-1B4A-AC95-AC257F23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B0BFA-5DEF-634B-983F-FE83B81761A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99C2E94-EDC8-DC4C-AAC3-1F2107EE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758CCFD-87FD-4443-82E8-6A8CEACD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35C6B-C12D-C244-856D-8E42748E47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713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F6DC749-A56F-CD42-B5DA-023855A6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00C1D7-D97E-BD43-948C-2BF677BA8B14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220752A-1692-D04D-A1DD-3A3EC8C1C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03031CB-7D0A-834D-BE52-F7965DED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9B274-4236-5E48-83F7-1A1802D3178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450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6DEF69-ADF5-D94C-9AD1-E1B20810B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67A592-38AB-3A4A-B329-307CD0143A9B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1617F1-254E-DA45-A023-AC7A62DB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B9E7AE-E9CE-3940-8ADC-47B79AC7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997B9-AC45-054D-AEA7-AFB85A69DF7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120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4023C7-E203-4F41-A2B0-8F3590C3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A3CE1A-58D1-BD4E-87B4-6B8021D2CE39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3BD507-35AC-6049-8676-9A8722EC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C9D2D9-EBD2-EB48-8ADA-F4A4DEE4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BC392-B7B8-404B-B897-BFB4943A14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1516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59229C2B-BCA3-6C4E-80D6-22EF2FE099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C66D9EE6-BC12-9641-891A-7A86FCAD27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0EE049-2E3D-134B-90D8-E8B78B5C1C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B1C7B13-2673-7644-AC12-648420BC77C5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4ABF95-873D-A147-BDA2-6D73B8FF7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Bruna Cavallaro, Treccani Scuola 2015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B69B85-9C23-2748-945C-4F72D31D4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D133A65-E0EF-F142-90B8-58FF26F025C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8363DA60-EFA4-8049-80AC-B426330CC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62664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DISEQUAZIONI di PRIMO GRADO</a:t>
            </a:r>
          </a:p>
        </p:txBody>
      </p:sp>
      <p:sp>
        <p:nvSpPr>
          <p:cNvPr id="15363" name="Sottotitolo 2">
            <a:extLst>
              <a:ext uri="{FF2B5EF4-FFF2-40B4-BE49-F238E27FC236}">
                <a16:creationId xmlns:a16="http://schemas.microsoft.com/office/drawing/2014/main" id="{CF14EDAB-4397-2D44-B06F-8D99B6661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3276600"/>
            <a:ext cx="6400800" cy="685800"/>
          </a:xfrm>
        </p:spPr>
        <p:txBody>
          <a:bodyPr/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Dal grafico alle formule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AE8E8-B945-7B49-9D01-B6C54243B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9471146-4EED-FA4A-932F-44B95484A3E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365" name="Footer Placeholder 4">
            <a:extLst>
              <a:ext uri="{FF2B5EF4-FFF2-40B4-BE49-F238E27FC236}">
                <a16:creationId xmlns:a16="http://schemas.microsoft.com/office/drawing/2014/main" id="{20B7DC38-357A-2347-9EC9-4CA5F1637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1CE095-AB24-274F-AFB9-E95375C5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Il ‘segno’ di un semipiano nel riferimento cartesiano</a:t>
            </a:r>
          </a:p>
        </p:txBody>
      </p:sp>
      <p:pic>
        <p:nvPicPr>
          <p:cNvPr id="16387" name="Picture 5" descr="Schermata 2015-03-27 alle 10.23.40.png">
            <a:extLst>
              <a:ext uri="{FF2B5EF4-FFF2-40B4-BE49-F238E27FC236}">
                <a16:creationId xmlns:a16="http://schemas.microsoft.com/office/drawing/2014/main" id="{B38F762E-EA6D-D24E-A46A-752F792D7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44196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876654-599B-1843-BD8E-624F6C5E6B63}"/>
              </a:ext>
            </a:extLst>
          </p:cNvPr>
          <p:cNvSpPr txBox="1"/>
          <p:nvPr/>
        </p:nvSpPr>
        <p:spPr>
          <a:xfrm>
            <a:off x="609600" y="1905000"/>
            <a:ext cx="21336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‘sopra’ </a:t>
            </a:r>
            <a:r>
              <a:rPr lang="it-IT" altLang="it-IT" sz="1800" b="1">
                <a:latin typeface="Calibri" panose="020F0502020204030204" pitchFamily="34" charset="0"/>
              </a:rPr>
              <a:t>l’asse delle x hanno l’ordinata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positiva</a:t>
            </a:r>
          </a:p>
          <a:p>
            <a:pPr eaLnBrk="1" hangingPunct="1"/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            y &gt; 0</a:t>
            </a:r>
            <a:endParaRPr lang="it-IT" altLang="it-IT" sz="1800" b="1">
              <a:latin typeface="Calibri" panose="020F0502020204030204" pitchFamily="34" charset="0"/>
            </a:endParaRP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16389" name="TextBox 8">
            <a:extLst>
              <a:ext uri="{FF2B5EF4-FFF2-40B4-BE49-F238E27FC236}">
                <a16:creationId xmlns:a16="http://schemas.microsoft.com/office/drawing/2014/main" id="{AB810D3C-642C-2043-9064-0785C6C2C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648200"/>
            <a:ext cx="2133600" cy="1200150"/>
          </a:xfrm>
          <a:prstGeom prst="rect">
            <a:avLst/>
          </a:prstGeom>
          <a:solidFill>
            <a:srgbClr val="FFF4D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‘sotto’ </a:t>
            </a:r>
            <a:r>
              <a:rPr lang="it-IT" altLang="it-IT" sz="1800" b="1">
                <a:latin typeface="Calibri" panose="020F0502020204030204" pitchFamily="34" charset="0"/>
              </a:rPr>
              <a:t>l’asse delle x hanno l’ordinata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y negativa</a:t>
            </a:r>
          </a:p>
          <a:p>
            <a:pPr eaLnBrk="1" hangingPunct="1"/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              y &lt; 0</a:t>
            </a:r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16390" name="TextBox 9">
            <a:extLst>
              <a:ext uri="{FF2B5EF4-FFF2-40B4-BE49-F238E27FC236}">
                <a16:creationId xmlns:a16="http://schemas.microsoft.com/office/drawing/2014/main" id="{F923CCF0-952A-9241-AA3E-DECE9C018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5200"/>
            <a:ext cx="2438400" cy="923925"/>
          </a:xfrm>
          <a:prstGeom prst="rect">
            <a:avLst/>
          </a:prstGeom>
          <a:solidFill>
            <a:srgbClr val="DCFFDB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dell’asse delle x hanno l’ordinata </a:t>
            </a:r>
          </a:p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                </a:t>
            </a:r>
            <a:r>
              <a:rPr lang="it-IT" altLang="it-IT" sz="1800" b="1">
                <a:solidFill>
                  <a:srgbClr val="008000"/>
                </a:solidFill>
                <a:latin typeface="Calibri" panose="020F0502020204030204" pitchFamily="34" charset="0"/>
              </a:rPr>
              <a:t>y =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  <a:r>
              <a:rPr lang="it-IT" altLang="it-IT" sz="1800" b="1">
                <a:solidFill>
                  <a:srgbClr val="008000"/>
                </a:solidFill>
                <a:latin typeface="Calibri" panose="020F0502020204030204" pitchFamily="34" charset="0"/>
              </a:rPr>
              <a:t>0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7D21D-C216-1F49-80F7-F3A51399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6A6A618-65AD-544F-B705-64885A194F1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Footer Placeholder 23">
            <a:extLst>
              <a:ext uri="{FF2B5EF4-FFF2-40B4-BE49-F238E27FC236}">
                <a16:creationId xmlns:a16="http://schemas.microsoft.com/office/drawing/2014/main" id="{CBEB0486-5C71-4E46-9F72-332B9365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>
            <a:extLst>
              <a:ext uri="{FF2B5EF4-FFF2-40B4-BE49-F238E27FC236}">
                <a16:creationId xmlns:a16="http://schemas.microsoft.com/office/drawing/2014/main" id="{F7093ACE-AD22-E84E-98B7-8D02ED9AB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490538"/>
          </a:xfrm>
        </p:spPr>
        <p:txBody>
          <a:bodyPr/>
          <a:lstStyle/>
          <a:p>
            <a:pPr eaLnBrk="1" hangingPunct="1"/>
            <a:r>
              <a:rPr lang="it-IT" altLang="it-IT" sz="3200" b="1">
                <a:ea typeface="ＭＳ Ｐゴシック" panose="020B0600070205080204" pitchFamily="34" charset="-128"/>
              </a:rPr>
              <a:t>Dal grafico di una retta  al segno di un binomio di 1°</a:t>
            </a:r>
          </a:p>
        </p:txBody>
      </p:sp>
      <p:sp>
        <p:nvSpPr>
          <p:cNvPr id="17411" name="TextBox 17">
            <a:extLst>
              <a:ext uri="{FF2B5EF4-FFF2-40B4-BE49-F238E27FC236}">
                <a16:creationId xmlns:a16="http://schemas.microsoft.com/office/drawing/2014/main" id="{5B5D2AC2-DBBD-F04E-867A-91E47C811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029200"/>
            <a:ext cx="6553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>
                <a:solidFill>
                  <a:srgbClr val="0000FF"/>
                </a:solidFill>
                <a:latin typeface="Calibri" panose="020F0502020204030204" pitchFamily="34" charset="0"/>
              </a:rPr>
              <a:t>Riassumo il segno del binomio con uno schema grafico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65E2A0-569B-0D42-9612-9263B8237031}"/>
              </a:ext>
            </a:extLst>
          </p:cNvPr>
          <p:cNvSpPr txBox="1"/>
          <p:nvPr/>
        </p:nvSpPr>
        <p:spPr>
          <a:xfrm>
            <a:off x="4648200" y="1447800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‘sopra l’asse delle x’</a:t>
            </a:r>
            <a:r>
              <a:rPr lang="it-IT" altLang="it-IT" sz="1800" b="1">
                <a:latin typeface="Calibri" panose="020F0502020204030204" pitchFamily="34" charset="0"/>
              </a:rPr>
              <a:t> hanno l’ordinata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positiva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‘x a destra di ½’.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81DF0F-AEA1-E648-9D37-E50A7852BC2B}"/>
              </a:ext>
            </a:extLst>
          </p:cNvPr>
          <p:cNvSpPr txBox="1"/>
          <p:nvPr/>
        </p:nvSpPr>
        <p:spPr>
          <a:xfrm>
            <a:off x="4800600" y="3505200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dirty="0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‘sotto l’asse delle x’ </a:t>
            </a:r>
            <a:r>
              <a:rPr lang="it-IT" altLang="it-IT" sz="1800" b="1" dirty="0">
                <a:latin typeface="Calibri" panose="020F0502020204030204" pitchFamily="34" charset="0"/>
              </a:rPr>
              <a:t>hanno l’ordinata </a:t>
            </a:r>
            <a:r>
              <a:rPr lang="it-IT" altLang="it-IT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y negativa </a:t>
            </a:r>
            <a:r>
              <a:rPr lang="it-IT" altLang="it-IT" sz="1800" b="1" dirty="0">
                <a:latin typeface="Calibri" panose="020F0502020204030204" pitchFamily="34" charset="0"/>
              </a:rPr>
              <a:t>e l’ascissa </a:t>
            </a:r>
            <a:r>
              <a:rPr lang="it-IT" altLang="it-IT" sz="1800" b="1" dirty="0">
                <a:solidFill>
                  <a:srgbClr val="FF0000"/>
                </a:solidFill>
                <a:latin typeface="Calibri" panose="020F0502020204030204" pitchFamily="34" charset="0"/>
              </a:rPr>
              <a:t>‘x a sinistra di ½’</a:t>
            </a:r>
            <a:r>
              <a:rPr lang="it-IT" altLang="it-IT" sz="1800" b="1" dirty="0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it-IT" altLang="it-IT" sz="1800" b="1" dirty="0">
              <a:latin typeface="Calibri" panose="020F0502020204030204" pitchFamily="34" charset="0"/>
            </a:endParaRPr>
          </a:p>
        </p:txBody>
      </p:sp>
      <p:pic>
        <p:nvPicPr>
          <p:cNvPr id="17414" name="Picture 21" descr="Schermata 2015-04-01 alle 15.14.41.png">
            <a:extLst>
              <a:ext uri="{FF2B5EF4-FFF2-40B4-BE49-F238E27FC236}">
                <a16:creationId xmlns:a16="http://schemas.microsoft.com/office/drawing/2014/main" id="{5B10CEA4-7767-8F44-83E3-C222B44E5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486400"/>
            <a:ext cx="3176588" cy="11842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528B15D-76D0-6246-BC41-FEA568BD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CD723FE-58A3-A347-810B-12C4A9F2980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6" name="Footer Placeholder 23">
            <a:extLst>
              <a:ext uri="{FF2B5EF4-FFF2-40B4-BE49-F238E27FC236}">
                <a16:creationId xmlns:a16="http://schemas.microsoft.com/office/drawing/2014/main" id="{92A0A833-3DCF-894B-BFBE-30F2306A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  <p:sp>
        <p:nvSpPr>
          <p:cNvPr id="17417" name="TextBox 25">
            <a:extLst>
              <a:ext uri="{FF2B5EF4-FFF2-40B4-BE49-F238E27FC236}">
                <a16:creationId xmlns:a16="http://schemas.microsoft.com/office/drawing/2014/main" id="{BBD5F92A-D4A1-2C47-A151-0853ED730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778845"/>
            <a:ext cx="44958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Calibri" panose="020F0502020204030204" pitchFamily="34" charset="0"/>
              </a:rPr>
              <a:t>A. Retta con pendenza positiva 2</a:t>
            </a:r>
            <a:r>
              <a:rPr lang="it-IT" altLang="it-IT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8E3A43F-BD95-0D44-BA73-C1E002324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838199"/>
            <a:ext cx="3214326" cy="416401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>
            <a:extLst>
              <a:ext uri="{FF2B5EF4-FFF2-40B4-BE49-F238E27FC236}">
                <a16:creationId xmlns:a16="http://schemas.microsoft.com/office/drawing/2014/main" id="{AA998E81-9F15-2E41-A8C3-F5FEC2745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938458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Dal grafico di una retta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al segno di un binomio di primo grado</a:t>
            </a:r>
          </a:p>
        </p:txBody>
      </p:sp>
      <p:sp>
        <p:nvSpPr>
          <p:cNvPr id="18435" name="TextBox 17">
            <a:extLst>
              <a:ext uri="{FF2B5EF4-FFF2-40B4-BE49-F238E27FC236}">
                <a16:creationId xmlns:a16="http://schemas.microsoft.com/office/drawing/2014/main" id="{FF3DFD9A-1C5A-CE4A-8175-396F32DCE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65436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>
                <a:solidFill>
                  <a:srgbClr val="0000FF"/>
                </a:solidFill>
                <a:latin typeface="Calibri" panose="020F0502020204030204" pitchFamily="34" charset="0"/>
              </a:rPr>
              <a:t>Riassumo il segno del binomio con uno schema grafico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C322D8E-BED5-434B-8673-A3D494386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E6C5F7-50B9-274F-87D5-645E5BB0D83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8438" name="Picture 10" descr="Schermata 2015-04-02 alle 11.40.49.png">
            <a:extLst>
              <a:ext uri="{FF2B5EF4-FFF2-40B4-BE49-F238E27FC236}">
                <a16:creationId xmlns:a16="http://schemas.microsoft.com/office/drawing/2014/main" id="{8E2FBFB6-948B-E44E-A731-B9FA8B5BA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486400"/>
            <a:ext cx="3286125" cy="11811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96D4F2-DAFA-F04E-A7B9-19DFCAF664DA}"/>
              </a:ext>
            </a:extLst>
          </p:cNvPr>
          <p:cNvSpPr txBox="1"/>
          <p:nvPr/>
        </p:nvSpPr>
        <p:spPr>
          <a:xfrm>
            <a:off x="609600" y="1566497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dirty="0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 dirty="0">
                <a:solidFill>
                  <a:srgbClr val="0000FF"/>
                </a:solidFill>
                <a:latin typeface="Calibri" panose="020F0502020204030204" pitchFamily="34" charset="0"/>
              </a:rPr>
              <a:t>‘sopra l’asse delle x’</a:t>
            </a:r>
            <a:r>
              <a:rPr lang="it-IT" altLang="it-IT" sz="1800" b="1" dirty="0">
                <a:latin typeface="Calibri" panose="020F0502020204030204" pitchFamily="34" charset="0"/>
              </a:rPr>
              <a:t> hanno l’ordinata </a:t>
            </a:r>
            <a:r>
              <a:rPr lang="it-IT" altLang="it-IT" sz="1800" b="1" dirty="0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 dirty="0">
                <a:latin typeface="Calibri" panose="020F0502020204030204" pitchFamily="34" charset="0"/>
              </a:rPr>
              <a:t> </a:t>
            </a:r>
            <a:r>
              <a:rPr lang="it-IT" altLang="it-IT" sz="1800" b="1" dirty="0">
                <a:solidFill>
                  <a:srgbClr val="0000FF"/>
                </a:solidFill>
                <a:latin typeface="Calibri" panose="020F0502020204030204" pitchFamily="34" charset="0"/>
              </a:rPr>
              <a:t>positiva </a:t>
            </a:r>
            <a:r>
              <a:rPr lang="it-IT" altLang="it-IT" sz="1800" b="1" dirty="0">
                <a:latin typeface="Calibri" panose="020F0502020204030204" pitchFamily="34" charset="0"/>
              </a:rPr>
              <a:t>e l’ascissa </a:t>
            </a:r>
            <a:r>
              <a:rPr lang="it-IT" altLang="it-IT" sz="1800" b="1" dirty="0">
                <a:solidFill>
                  <a:srgbClr val="0000FF"/>
                </a:solidFill>
                <a:latin typeface="Calibri" panose="020F0502020204030204" pitchFamily="34" charset="0"/>
              </a:rPr>
              <a:t>‘x a sinistra di ½’.</a:t>
            </a:r>
          </a:p>
          <a:p>
            <a:pPr eaLnBrk="1" hangingPunct="1"/>
            <a:endParaRPr lang="it-IT" altLang="it-IT" sz="1800" b="1" dirty="0"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2D034-134F-4E40-8D61-B0F80596F8B5}"/>
              </a:ext>
            </a:extLst>
          </p:cNvPr>
          <p:cNvSpPr txBox="1"/>
          <p:nvPr/>
        </p:nvSpPr>
        <p:spPr>
          <a:xfrm>
            <a:off x="634584" y="3429611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‘sotto l’asse delle x’ </a:t>
            </a:r>
            <a:r>
              <a:rPr lang="it-IT" altLang="it-IT" sz="1800" b="1">
                <a:latin typeface="Calibri" panose="020F0502020204030204" pitchFamily="34" charset="0"/>
              </a:rPr>
              <a:t>hanno l’ordinata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y negativa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‘x a destra di ½’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18441" name="TextBox 14">
            <a:extLst>
              <a:ext uri="{FF2B5EF4-FFF2-40B4-BE49-F238E27FC236}">
                <a16:creationId xmlns:a16="http://schemas.microsoft.com/office/drawing/2014/main" id="{6E1ABB5C-1039-5440-931E-5369393F3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4648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B. Retta con pendenza negativa  -2</a:t>
            </a:r>
            <a:r>
              <a:rPr lang="it-IT" altLang="it-IT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5668FB0-D052-7D44-A2D9-9BB150CED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912200"/>
            <a:ext cx="3035993" cy="404332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1" name="Footer Placeholder 23">
            <a:extLst>
              <a:ext uri="{FF2B5EF4-FFF2-40B4-BE49-F238E27FC236}">
                <a16:creationId xmlns:a16="http://schemas.microsoft.com/office/drawing/2014/main" id="{7BFDE24C-5812-7249-86D2-B7E5B141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>
            <a:extLst>
              <a:ext uri="{FF2B5EF4-FFF2-40B4-BE49-F238E27FC236}">
                <a16:creationId xmlns:a16="http://schemas.microsoft.com/office/drawing/2014/main" id="{B8AFF1D8-5647-3D4C-9C8B-0F3B6175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490538"/>
          </a:xfrm>
        </p:spPr>
        <p:txBody>
          <a:bodyPr/>
          <a:lstStyle/>
          <a:p>
            <a:pPr eaLnBrk="1" hangingPunct="1"/>
            <a:r>
              <a:rPr lang="it-IT" altLang="it-IT" sz="3200" b="1">
                <a:ea typeface="ＭＳ Ｐゴシック" panose="020B0600070205080204" pitchFamily="34" charset="-128"/>
              </a:rPr>
              <a:t>Confronto i due casi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9AB188E-6255-964E-9F98-26891DA45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114269-DC57-614C-B32C-A740EFEB6FB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1" name="TextBox 25">
            <a:extLst>
              <a:ext uri="{FF2B5EF4-FFF2-40B4-BE49-F238E27FC236}">
                <a16:creationId xmlns:a16="http://schemas.microsoft.com/office/drawing/2014/main" id="{F72D85EF-638F-BF41-B8A3-D74AB8EC9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09600"/>
            <a:ext cx="388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Calibri" panose="020F0502020204030204" pitchFamily="34" charset="0"/>
              </a:rPr>
              <a:t>B. Retta con pendenza negativa  -2</a:t>
            </a:r>
            <a:r>
              <a:rPr lang="it-IT" altLang="it-IT" sz="200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9462" name="Picture 10" descr="Schermata 2015-04-02 alle 11.40.49.png">
            <a:extLst>
              <a:ext uri="{FF2B5EF4-FFF2-40B4-BE49-F238E27FC236}">
                <a16:creationId xmlns:a16="http://schemas.microsoft.com/office/drawing/2014/main" id="{8B0D1CA7-FA2A-C640-92ED-B7AF7ED84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53000"/>
            <a:ext cx="3286125" cy="11811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11" descr="Schermata 2015-04-02 alle 11.58.15.png">
            <a:extLst>
              <a:ext uri="{FF2B5EF4-FFF2-40B4-BE49-F238E27FC236}">
                <a16:creationId xmlns:a16="http://schemas.microsoft.com/office/drawing/2014/main" id="{372641D2-0709-8A4D-9E91-9DE976F72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3513138" cy="35814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14" descr="Schermata 2015-04-01 alle 15.05.06.png">
            <a:extLst>
              <a:ext uri="{FF2B5EF4-FFF2-40B4-BE49-F238E27FC236}">
                <a16:creationId xmlns:a16="http://schemas.microsoft.com/office/drawing/2014/main" id="{1CD1510A-6909-7A45-8C96-9E46C26C3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3149600" cy="35052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5" name="TextBox 15">
            <a:extLst>
              <a:ext uri="{FF2B5EF4-FFF2-40B4-BE49-F238E27FC236}">
                <a16:creationId xmlns:a16="http://schemas.microsoft.com/office/drawing/2014/main" id="{B1B355B6-53FF-5C40-BF43-2C1802798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85800"/>
            <a:ext cx="373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Calibri" panose="020F0502020204030204" pitchFamily="34" charset="0"/>
              </a:rPr>
              <a:t>A. Retta con pendenza positiva 2</a:t>
            </a:r>
            <a:r>
              <a:rPr lang="it-IT" altLang="it-IT" sz="200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9466" name="Picture 16" descr="Schermata 2015-04-01 alle 15.14.41.png">
            <a:extLst>
              <a:ext uri="{FF2B5EF4-FFF2-40B4-BE49-F238E27FC236}">
                <a16:creationId xmlns:a16="http://schemas.microsoft.com/office/drawing/2014/main" id="{3A689A89-4763-2645-B790-D50074ED8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3176588" cy="118427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188B309-E318-8C41-BC8F-5E39111083F7}"/>
              </a:ext>
            </a:extLst>
          </p:cNvPr>
          <p:cNvSpPr txBox="1"/>
          <p:nvPr/>
        </p:nvSpPr>
        <p:spPr>
          <a:xfrm>
            <a:off x="1371600" y="4419600"/>
            <a:ext cx="1828800" cy="400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Calibri" panose="020F0502020204030204" pitchFamily="34" charset="0"/>
              </a:rPr>
              <a:t>Retta crescente</a:t>
            </a:r>
            <a:endParaRPr lang="it-IT" altLang="it-IT" sz="2000">
              <a:latin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9D81F9-7518-FD42-BAD7-4B6ECE952344}"/>
              </a:ext>
            </a:extLst>
          </p:cNvPr>
          <p:cNvSpPr txBox="1"/>
          <p:nvPr/>
        </p:nvSpPr>
        <p:spPr>
          <a:xfrm>
            <a:off x="6019800" y="4495800"/>
            <a:ext cx="2133600" cy="40005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Calibri" panose="020F0502020204030204" pitchFamily="34" charset="0"/>
              </a:rPr>
              <a:t>Retta decrescente</a:t>
            </a:r>
            <a:endParaRPr lang="it-IT" altLang="it-IT" sz="20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Footer Placeholder 23">
            <a:extLst>
              <a:ext uri="{FF2B5EF4-FFF2-40B4-BE49-F238E27FC236}">
                <a16:creationId xmlns:a16="http://schemas.microsoft.com/office/drawing/2014/main" id="{086E09F3-F29B-454B-BC05-457A0938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olo 1">
            <a:extLst>
              <a:ext uri="{FF2B5EF4-FFF2-40B4-BE49-F238E27FC236}">
                <a16:creationId xmlns:a16="http://schemas.microsoft.com/office/drawing/2014/main" id="{02BC1BD7-D1AC-464C-8018-37253E7F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0" y="202159"/>
            <a:ext cx="8892480" cy="490537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Dal segno di un binomio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a una disequazione di primo grado</a:t>
            </a:r>
          </a:p>
        </p:txBody>
      </p:sp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EDEC44DE-F1D5-634B-AFAB-BE8034E2DB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350" y="5765800"/>
          <a:ext cx="1752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Equation" r:id="rId3" imgW="17526000" imgH="5334000" progId="Equation.3">
                  <p:embed/>
                </p:oleObj>
              </mc:Choice>
              <mc:Fallback>
                <p:oleObj name="Equation" r:id="rId3" imgW="17526000" imgH="533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5765800"/>
                        <a:ext cx="17526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11" descr="Schermata 2015-03-28 alle 22.50.25.png">
            <a:extLst>
              <a:ext uri="{FF2B5EF4-FFF2-40B4-BE49-F238E27FC236}">
                <a16:creationId xmlns:a16="http://schemas.microsoft.com/office/drawing/2014/main" id="{C6603539-2444-134A-BF4A-9CCF03FB36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066800"/>
            <a:ext cx="4189413" cy="53340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6CEC2C-6D7A-824A-9010-DC2CDD2D28F9}"/>
              </a:ext>
            </a:extLst>
          </p:cNvPr>
          <p:cNvSpPr txBox="1"/>
          <p:nvPr/>
        </p:nvSpPr>
        <p:spPr>
          <a:xfrm>
            <a:off x="5943600" y="4572000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‘sopra l’asse delle x’</a:t>
            </a:r>
            <a:r>
              <a:rPr lang="it-IT" altLang="it-IT" sz="1800" b="1">
                <a:latin typeface="Calibri" panose="020F0502020204030204" pitchFamily="34" charset="0"/>
              </a:rPr>
              <a:t> hanno l’ordinata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positiva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‘x a destra di ½’.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E1C3D9-623E-7245-9D8F-0E3596645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0"/>
            <a:ext cx="2514600" cy="923925"/>
          </a:xfrm>
          <a:prstGeom prst="rect">
            <a:avLst/>
          </a:prstGeom>
          <a:solidFill>
            <a:srgbClr val="DCE6F2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00"/>
                </a:solidFill>
                <a:latin typeface="Calibri" panose="020F0502020204030204" pitchFamily="34" charset="0"/>
              </a:rPr>
              <a:t>Il risultato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solidFill>
                  <a:srgbClr val="000000"/>
                </a:solidFill>
                <a:latin typeface="Calibri" panose="020F0502020204030204" pitchFamily="34" charset="0"/>
              </a:rPr>
              <a:t> del binomio 2x – 1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è positivo </a:t>
            </a:r>
            <a:r>
              <a:rPr lang="it-IT" altLang="it-IT" sz="1800" b="1">
                <a:solidFill>
                  <a:srgbClr val="000000"/>
                </a:solidFill>
                <a:latin typeface="Calibri" panose="020F0502020204030204" pitchFamily="34" charset="0"/>
              </a:rPr>
              <a:t>solo se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x è più grande di ½ .</a:t>
            </a:r>
          </a:p>
          <a:p>
            <a:pPr eaLnBrk="1" hangingPunct="1"/>
            <a:endParaRPr lang="it-IT" altLang="it-IT" sz="18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488" name="Picture 8" descr="Schermata 2015-03-31 alle 09.07.45.png">
            <a:extLst>
              <a:ext uri="{FF2B5EF4-FFF2-40B4-BE49-F238E27FC236}">
                <a16:creationId xmlns:a16="http://schemas.microsoft.com/office/drawing/2014/main" id="{779186E3-24CA-F447-A348-2E63C474A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14954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4E8BD0D-CBEA-A448-B61C-85FB3057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D3B823C-2BEE-DA43-841F-1D33922AA1C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2C9490C-2D5C-8B4F-A3A1-51C71483DD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5581650"/>
            <a:ext cx="2070100" cy="774700"/>
          </a:xfrm>
          <a:prstGeom prst="rect">
            <a:avLst/>
          </a:prstGeom>
        </p:spPr>
      </p:pic>
      <p:sp>
        <p:nvSpPr>
          <p:cNvPr id="11" name="Footer Placeholder 23">
            <a:extLst>
              <a:ext uri="{FF2B5EF4-FFF2-40B4-BE49-F238E27FC236}">
                <a16:creationId xmlns:a16="http://schemas.microsoft.com/office/drawing/2014/main" id="{55578791-C5B7-2D41-A68B-6BB28AF49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olo 1">
            <a:extLst>
              <a:ext uri="{FF2B5EF4-FFF2-40B4-BE49-F238E27FC236}">
                <a16:creationId xmlns:a16="http://schemas.microsoft.com/office/drawing/2014/main" id="{3F47FAC4-CA8A-F24E-8256-980E91B7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39" y="188640"/>
            <a:ext cx="8915400" cy="490538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Dal segno di un binomio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a una disequazione di primo grado</a:t>
            </a:r>
          </a:p>
        </p:txBody>
      </p:sp>
      <p:pic>
        <p:nvPicPr>
          <p:cNvPr id="21508" name="Picture 17" descr="Schermata 2015-03-28 alle 22.49.11.png">
            <a:extLst>
              <a:ext uri="{FF2B5EF4-FFF2-40B4-BE49-F238E27FC236}">
                <a16:creationId xmlns:a16="http://schemas.microsoft.com/office/drawing/2014/main" id="{66107C77-F2B5-8140-80B5-6E6AC6686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90600"/>
            <a:ext cx="4005263" cy="53340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0220EA2-7922-D34A-BC65-B16B6ABC1276}"/>
              </a:ext>
            </a:extLst>
          </p:cNvPr>
          <p:cNvSpPr txBox="1"/>
          <p:nvPr/>
        </p:nvSpPr>
        <p:spPr>
          <a:xfrm>
            <a:off x="6096000" y="4343400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‘sotto l’asse delle x’ </a:t>
            </a:r>
            <a:r>
              <a:rPr lang="it-IT" altLang="it-IT" sz="1800" b="1">
                <a:latin typeface="Calibri" panose="020F0502020204030204" pitchFamily="34" charset="0"/>
              </a:rPr>
              <a:t>hanno l’ordinata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y negativa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‘x a sinistra di ½’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sp>
        <p:nvSpPr>
          <p:cNvPr id="21510" name="TextBox 19">
            <a:extLst>
              <a:ext uri="{FF2B5EF4-FFF2-40B4-BE49-F238E27FC236}">
                <a16:creationId xmlns:a16="http://schemas.microsoft.com/office/drawing/2014/main" id="{47653D2C-B9D2-8C4E-AF13-8DBC6F197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343400"/>
            <a:ext cx="2514600" cy="923925"/>
          </a:xfrm>
          <a:prstGeom prst="rect">
            <a:avLst/>
          </a:prstGeom>
          <a:solidFill>
            <a:srgbClr val="FFF4D4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Il risultato y del binomio 2x – 1 è negativo solo se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x è più piccola di ½.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8E549A98-1340-434C-8EBC-95B6AC482B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7750" y="5511800"/>
          <a:ext cx="1752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name="Equation" r:id="rId4" imgW="17526000" imgH="5334000" progId="Equation.3">
                  <p:embed/>
                </p:oleObj>
              </mc:Choice>
              <mc:Fallback>
                <p:oleObj name="Equation" r:id="rId4" imgW="17526000" imgH="533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0" y="5511800"/>
                        <a:ext cx="17526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2" name="Picture 7" descr="Schermata 2015-03-31 alle 09.16.12.png">
            <a:extLst>
              <a:ext uri="{FF2B5EF4-FFF2-40B4-BE49-F238E27FC236}">
                <a16:creationId xmlns:a16="http://schemas.microsoft.com/office/drawing/2014/main" id="{61C4D862-98A0-1B40-8EFA-CB8F59EAC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1584325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EB2BD-16E4-A74E-BF22-E6A7EA50B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D2D44B5-18E0-1A42-B310-4F9597C83BF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9AF4037-6037-FE45-94B4-0E09DBA79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349484"/>
            <a:ext cx="2415287" cy="975116"/>
          </a:xfrm>
          <a:prstGeom prst="rect">
            <a:avLst/>
          </a:prstGeom>
        </p:spPr>
      </p:pic>
      <p:sp>
        <p:nvSpPr>
          <p:cNvPr id="11" name="Footer Placeholder 23">
            <a:extLst>
              <a:ext uri="{FF2B5EF4-FFF2-40B4-BE49-F238E27FC236}">
                <a16:creationId xmlns:a16="http://schemas.microsoft.com/office/drawing/2014/main" id="{BDDA51DB-EF40-654A-9425-3112F495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olo 1">
            <a:extLst>
              <a:ext uri="{FF2B5EF4-FFF2-40B4-BE49-F238E27FC236}">
                <a16:creationId xmlns:a16="http://schemas.microsoft.com/office/drawing/2014/main" id="{7DF4E9E0-9343-9448-86F9-D6DE7905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32" y="116632"/>
            <a:ext cx="8915400" cy="490538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Dal segno di un binomio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a una disequazione di primo grado</a:t>
            </a:r>
          </a:p>
        </p:txBody>
      </p:sp>
      <p:pic>
        <p:nvPicPr>
          <p:cNvPr id="22532" name="Picture 7" descr="Schermata 2015-03-30 alle 10.46.05.png">
            <a:extLst>
              <a:ext uri="{FF2B5EF4-FFF2-40B4-BE49-F238E27FC236}">
                <a16:creationId xmlns:a16="http://schemas.microsoft.com/office/drawing/2014/main" id="{57D69EF3-9240-BE45-97CA-E4A5F0FAD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8200"/>
            <a:ext cx="3713163" cy="54864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TextBox 8">
            <a:extLst>
              <a:ext uri="{FF2B5EF4-FFF2-40B4-BE49-F238E27FC236}">
                <a16:creationId xmlns:a16="http://schemas.microsoft.com/office/drawing/2014/main" id="{69560425-B4CD-364B-BA02-2F564F512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343400"/>
            <a:ext cx="2514600" cy="923925"/>
          </a:xfrm>
          <a:prstGeom prst="rect">
            <a:avLst/>
          </a:prstGeom>
          <a:solidFill>
            <a:srgbClr val="FFF4D4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Il risultato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del binomio –2x + 1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è positivo </a:t>
            </a:r>
            <a:r>
              <a:rPr lang="it-IT" altLang="it-IT" sz="1800" b="1">
                <a:latin typeface="Calibri" panose="020F0502020204030204" pitchFamily="34" charset="0"/>
              </a:rPr>
              <a:t>solo se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x è più piccola di ½.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71AF0D41-8D0A-BC43-96D9-70C765A844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2900" y="5511800"/>
          <a:ext cx="1866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4" imgW="18669000" imgH="5334000" progId="Equation.3">
                  <p:embed/>
                </p:oleObj>
              </mc:Choice>
              <mc:Fallback>
                <p:oleObj name="Equation" r:id="rId4" imgW="18669000" imgH="533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2900" y="5511800"/>
                        <a:ext cx="18669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6A402EC-8CD4-424B-9F2D-08843311F532}"/>
              </a:ext>
            </a:extLst>
          </p:cNvPr>
          <p:cNvSpPr txBox="1"/>
          <p:nvPr/>
        </p:nvSpPr>
        <p:spPr>
          <a:xfrm>
            <a:off x="457200" y="4572000"/>
            <a:ext cx="27432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‘sopra l’asse delle x’</a:t>
            </a:r>
            <a:r>
              <a:rPr lang="it-IT" altLang="it-IT" sz="1800" b="1">
                <a:latin typeface="Calibri" panose="020F0502020204030204" pitchFamily="34" charset="0"/>
              </a:rPr>
              <a:t> hanno l’ordinata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positiva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‘x a sinistra di ½’.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pic>
        <p:nvPicPr>
          <p:cNvPr id="22536" name="Picture 9" descr="Schermata 2015-03-31 alle 09.37.09.png">
            <a:extLst>
              <a:ext uri="{FF2B5EF4-FFF2-40B4-BE49-F238E27FC236}">
                <a16:creationId xmlns:a16="http://schemas.microsoft.com/office/drawing/2014/main" id="{E502D7BD-6E3D-4648-B9C4-26E20D400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295400"/>
            <a:ext cx="1849438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FDA3D29-35BD-6045-9084-6797F780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E0223D-DFF2-1047-BF01-DF53C59A950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0DAFEC1-87BB-944E-B581-7F24D10A14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5405436"/>
            <a:ext cx="2613870" cy="919163"/>
          </a:xfrm>
          <a:prstGeom prst="rect">
            <a:avLst/>
          </a:prstGeom>
        </p:spPr>
      </p:pic>
      <p:sp>
        <p:nvSpPr>
          <p:cNvPr id="12" name="Footer Placeholder 23">
            <a:extLst>
              <a:ext uri="{FF2B5EF4-FFF2-40B4-BE49-F238E27FC236}">
                <a16:creationId xmlns:a16="http://schemas.microsoft.com/office/drawing/2014/main" id="{764F0FFF-0949-9640-8F93-56EE4821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olo 1">
            <a:extLst>
              <a:ext uri="{FF2B5EF4-FFF2-40B4-BE49-F238E27FC236}">
                <a16:creationId xmlns:a16="http://schemas.microsoft.com/office/drawing/2014/main" id="{1C0A56F9-BB88-CE4D-8C32-FAF4FAB8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490537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Dal segno di un binomio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a una disequazione di primo grado</a:t>
            </a:r>
          </a:p>
        </p:txBody>
      </p:sp>
      <p:pic>
        <p:nvPicPr>
          <p:cNvPr id="23556" name="Picture 7" descr="Schermata 2015-03-30 alle 10.51.25.png">
            <a:extLst>
              <a:ext uri="{FF2B5EF4-FFF2-40B4-BE49-F238E27FC236}">
                <a16:creationId xmlns:a16="http://schemas.microsoft.com/office/drawing/2014/main" id="{C38D131D-733C-CC49-826B-968637D3A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8200"/>
            <a:ext cx="3573463" cy="54864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TextBox 10">
            <a:extLst>
              <a:ext uri="{FF2B5EF4-FFF2-40B4-BE49-F238E27FC236}">
                <a16:creationId xmlns:a16="http://schemas.microsoft.com/office/drawing/2014/main" id="{9E4AB0AA-ED49-EE4D-B972-2BE93BAA0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67200"/>
            <a:ext cx="2743200" cy="1200150"/>
          </a:xfrm>
          <a:prstGeom prst="rect">
            <a:avLst/>
          </a:prstGeom>
          <a:solidFill>
            <a:srgbClr val="FFF5E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Tutti i punti della retta 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‘sotto l’asse delle x’ </a:t>
            </a:r>
            <a:r>
              <a:rPr lang="it-IT" altLang="it-IT" sz="1800" b="1">
                <a:latin typeface="Calibri" panose="020F0502020204030204" pitchFamily="34" charset="0"/>
              </a:rPr>
              <a:t>hanno l’ordinata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y negativa </a:t>
            </a:r>
            <a:r>
              <a:rPr lang="it-IT" altLang="it-IT" sz="1800" b="1">
                <a:latin typeface="Calibri" panose="020F0502020204030204" pitchFamily="34" charset="0"/>
              </a:rPr>
              <a:t>e l’ascissa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‘x a destra di ½’</a:t>
            </a:r>
            <a:r>
              <a:rPr lang="it-IT" altLang="it-IT" sz="1800" b="1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graphicFrame>
        <p:nvGraphicFramePr>
          <p:cNvPr id="23554" name="Object 2">
            <a:extLst>
              <a:ext uri="{FF2B5EF4-FFF2-40B4-BE49-F238E27FC236}">
                <a16:creationId xmlns:a16="http://schemas.microsoft.com/office/drawing/2014/main" id="{F120A7C4-83B9-5C46-A4B2-43EB2B5DF0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4300" y="5435600"/>
          <a:ext cx="1866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Equation" r:id="rId4" imgW="18669000" imgH="5334000" progId="Equation.3">
                  <p:embed/>
                </p:oleObj>
              </mc:Choice>
              <mc:Fallback>
                <p:oleObj name="Equation" r:id="rId4" imgW="18669000" imgH="533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5435600"/>
                        <a:ext cx="18669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TextBox 14">
            <a:extLst>
              <a:ext uri="{FF2B5EF4-FFF2-40B4-BE49-F238E27FC236}">
                <a16:creationId xmlns:a16="http://schemas.microsoft.com/office/drawing/2014/main" id="{9137BE83-6C59-FA4F-A15D-A652B0D4F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191000"/>
            <a:ext cx="2514600" cy="923925"/>
          </a:xfrm>
          <a:prstGeom prst="rect">
            <a:avLst/>
          </a:prstGeom>
          <a:solidFill>
            <a:srgbClr val="FFF4D4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Calibri" panose="020F0502020204030204" pitchFamily="34" charset="0"/>
              </a:rPr>
              <a:t>Il risultato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y</a:t>
            </a:r>
            <a:r>
              <a:rPr lang="it-IT" altLang="it-IT" sz="1800" b="1">
                <a:latin typeface="Calibri" panose="020F0502020204030204" pitchFamily="34" charset="0"/>
              </a:rPr>
              <a:t> del binomio –2x + 1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è negativo </a:t>
            </a:r>
            <a:r>
              <a:rPr lang="it-IT" altLang="it-IT" sz="1800" b="1">
                <a:latin typeface="Calibri" panose="020F0502020204030204" pitchFamily="34" charset="0"/>
              </a:rPr>
              <a:t>solo se </a:t>
            </a:r>
            <a:r>
              <a:rPr lang="it-IT" altLang="it-IT" sz="1800" b="1">
                <a:solidFill>
                  <a:srgbClr val="FF0000"/>
                </a:solidFill>
                <a:latin typeface="Calibri" panose="020F0502020204030204" pitchFamily="34" charset="0"/>
              </a:rPr>
              <a:t>x è più grande di ½.</a:t>
            </a:r>
          </a:p>
          <a:p>
            <a:pPr eaLnBrk="1" hangingPunct="1"/>
            <a:endParaRPr lang="it-IT" altLang="it-IT" sz="1800" b="1">
              <a:latin typeface="Calibri" panose="020F0502020204030204" pitchFamily="34" charset="0"/>
            </a:endParaRPr>
          </a:p>
        </p:txBody>
      </p:sp>
      <p:pic>
        <p:nvPicPr>
          <p:cNvPr id="23560" name="Picture 8" descr="Schermata 2015-03-31 alle 09.39.07.png">
            <a:extLst>
              <a:ext uri="{FF2B5EF4-FFF2-40B4-BE49-F238E27FC236}">
                <a16:creationId xmlns:a16="http://schemas.microsoft.com/office/drawing/2014/main" id="{116D9D84-B7C1-B043-B705-7282A828B9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295400"/>
            <a:ext cx="1824038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5AC98F-3085-B040-9AD5-D352B533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630CA2-2440-2446-A8A0-7FF7E4BC74A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334EFE-0A65-C84E-972A-5397D7123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5245100"/>
            <a:ext cx="2362200" cy="947796"/>
          </a:xfrm>
          <a:prstGeom prst="rect">
            <a:avLst/>
          </a:prstGeom>
        </p:spPr>
      </p:pic>
      <p:sp>
        <p:nvSpPr>
          <p:cNvPr id="11" name="Footer Placeholder 23">
            <a:extLst>
              <a:ext uri="{FF2B5EF4-FFF2-40B4-BE49-F238E27FC236}">
                <a16:creationId xmlns:a16="http://schemas.microsoft.com/office/drawing/2014/main" id="{1E0F7736-C4EB-EC4D-848E-1ED74CB5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CB5642-61EE-3A43-AF0A-FC3C8A34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1"/>
            <a:ext cx="6324600" cy="540296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Il linguaggio dell’algebra:</a:t>
            </a:r>
            <a:endParaRPr lang="it-IT" altLang="it-IT" sz="32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2E1E1-D75F-2E47-9E27-AE5B81FF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4CC4F2-A5E8-B549-BAA1-9D5AFBAC248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774B286-1573-C745-96DE-A30C8D765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4" y="685800"/>
            <a:ext cx="8756623" cy="5335488"/>
          </a:xfrm>
          <a:prstGeom prst="rect">
            <a:avLst/>
          </a:prstGeom>
        </p:spPr>
      </p:pic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3F5292C3-3377-1845-8683-233BD261E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935430-B6AA-A449-9A6E-030618C5F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921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Il linguaggio dell’algebra: </a:t>
            </a:r>
            <a:b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</a:b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e</a:t>
            </a:r>
            <a: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disequazioni equivalenti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EE8B0-2B7B-4443-989F-1A7B6F2F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7A3829-E192-0345-9287-B9949ACD6DB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19D406A-8E95-DD4A-9A3F-DE24020B8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37" y="1365250"/>
            <a:ext cx="8280400" cy="4991100"/>
          </a:xfrm>
          <a:prstGeom prst="rect">
            <a:avLst/>
          </a:prstGeom>
        </p:spPr>
      </p:pic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34A0B080-1340-8149-B0E4-E0686DE6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041FED-F4A5-DE46-9678-CD0A74EA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7620000" cy="7921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>
                <a:solidFill>
                  <a:srgbClr val="000000"/>
                </a:solidFill>
                <a:ea typeface="ＭＳ Ｐゴシック" panose="020B0600070205080204" pitchFamily="34" charset="-128"/>
              </a:rPr>
              <a:t>Il linguaggio dell’algebra: </a:t>
            </a:r>
            <a:br>
              <a:rPr lang="it-IT" altLang="it-IT" sz="3200" b="1">
                <a:solidFill>
                  <a:srgbClr val="000000"/>
                </a:solidFill>
                <a:ea typeface="ＭＳ Ｐゴシック" panose="020B0600070205080204" pitchFamily="34" charset="-128"/>
              </a:rPr>
            </a:br>
            <a:r>
              <a:rPr lang="it-IT" altLang="it-IT" sz="3200" b="1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e disequazioni equivalenti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B9A41-79F7-7E4B-895B-243FC252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FF5D83D-06D9-394C-875D-562EE575E98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6629" name="Picture 14" descr="Schermata 2015-04-05 alle 10.45.37.png">
            <a:extLst>
              <a:ext uri="{FF2B5EF4-FFF2-40B4-BE49-F238E27FC236}">
                <a16:creationId xmlns:a16="http://schemas.microsoft.com/office/drawing/2014/main" id="{827C4D6E-4961-5E44-9DD7-464B1A04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772400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5201A861-CB2F-0448-935A-03726F54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6EFEE0-4085-3C45-9062-28C40851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7921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Il linguaggio dell’algebra: </a:t>
            </a:r>
            <a:b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</a:b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equivalenti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0CC65-04F2-7C4F-A448-9F5D2C9C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C0B8D0-BB01-6841-91DC-1465008DCF4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7653" name="Picture 5" descr="Schermata 2015-04-05 alle 10.46.38.png">
            <a:extLst>
              <a:ext uri="{FF2B5EF4-FFF2-40B4-BE49-F238E27FC236}">
                <a16:creationId xmlns:a16="http://schemas.microsoft.com/office/drawing/2014/main" id="{2BA96D52-0A7D-B54B-B5AE-99C909D0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5410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7">
            <a:extLst>
              <a:ext uri="{FF2B5EF4-FFF2-40B4-BE49-F238E27FC236}">
                <a16:creationId xmlns:a16="http://schemas.microsoft.com/office/drawing/2014/main" id="{D300072D-CEA5-C74F-9D62-7D25C3645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0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I grafici aiutano a ‘vedere’</a:t>
            </a:r>
          </a:p>
        </p:txBody>
      </p:sp>
      <p:pic>
        <p:nvPicPr>
          <p:cNvPr id="27655" name="Picture 9" descr="Schermata 2015-04-05 alle 11.10.13.png">
            <a:extLst>
              <a:ext uri="{FF2B5EF4-FFF2-40B4-BE49-F238E27FC236}">
                <a16:creationId xmlns:a16="http://schemas.microsoft.com/office/drawing/2014/main" id="{5A3A8DBB-7D94-E145-95B3-7979B12D5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2943225" cy="402907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6" name="TextBox 10">
            <a:extLst>
              <a:ext uri="{FF2B5EF4-FFF2-40B4-BE49-F238E27FC236}">
                <a16:creationId xmlns:a16="http://schemas.microsoft.com/office/drawing/2014/main" id="{C8EBB997-2908-8644-89EB-1A2CF5C71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29200"/>
            <a:ext cx="495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Le tre rette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 e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t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 intersecano l’asse delle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x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 nello stesso punto di ascissa ½</a:t>
            </a: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sp>
        <p:nvSpPr>
          <p:cNvPr id="9" name="Footer Placeholder 23">
            <a:extLst>
              <a:ext uri="{FF2B5EF4-FFF2-40B4-BE49-F238E27FC236}">
                <a16:creationId xmlns:a16="http://schemas.microsoft.com/office/drawing/2014/main" id="{E62219AC-AB0D-0F45-A9A2-84738326D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8B4504-D52B-1A43-AD17-90AAACA2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7921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Il linguaggio dell’algebra: </a:t>
            </a:r>
            <a:br>
              <a:rPr lang="it-IT" altLang="it-IT" sz="3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</a:b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disequazioni equivalenti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E2EE0-A724-B14D-BFD9-1EDEDF621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3B75EFA-7590-0643-BD4C-198E349DBFE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7" name="TextBox 7">
            <a:extLst>
              <a:ext uri="{FF2B5EF4-FFF2-40B4-BE49-F238E27FC236}">
                <a16:creationId xmlns:a16="http://schemas.microsoft.com/office/drawing/2014/main" id="{D1228CF6-2E46-4A43-AC5C-4861991C1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95800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I grafici aiutano a ‘vedere’</a:t>
            </a:r>
          </a:p>
        </p:txBody>
      </p:sp>
      <p:sp>
        <p:nvSpPr>
          <p:cNvPr id="28678" name="TextBox 10">
            <a:extLst>
              <a:ext uri="{FF2B5EF4-FFF2-40B4-BE49-F238E27FC236}">
                <a16:creationId xmlns:a16="http://schemas.microsoft.com/office/drawing/2014/main" id="{A0DC54AB-4304-F545-B162-DC6E8BD8D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426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Le rette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 ed </a:t>
            </a:r>
            <a:r>
              <a:rPr lang="it-IT" altLang="it-IT" b="1" i="1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 sono ‘sopra l’asse delle x’ per x &gt; ½.   Invece t,  che ha pendenza negativa, è ‘sopra l’asse x’ per x &lt; ½.   </a:t>
            </a: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28679" name="Picture 13" descr="Schermata 2015-04-05 alle 11.44.12.png">
            <a:extLst>
              <a:ext uri="{FF2B5EF4-FFF2-40B4-BE49-F238E27FC236}">
                <a16:creationId xmlns:a16="http://schemas.microsoft.com/office/drawing/2014/main" id="{400E73A9-6D53-0041-8840-60A88CC76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9" y="990600"/>
            <a:ext cx="44958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4" descr="Schermata 2015-04-05 alle 11.54.03.png">
            <a:extLst>
              <a:ext uri="{FF2B5EF4-FFF2-40B4-BE49-F238E27FC236}">
                <a16:creationId xmlns:a16="http://schemas.microsoft.com/office/drawing/2014/main" id="{529C531A-E4E9-4446-AE0D-E07FF0015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4038600" cy="48990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DE51A9-E37B-F942-8B3F-1A7246F86602}"/>
              </a:ext>
            </a:extLst>
          </p:cNvPr>
          <p:cNvSpPr txBox="1"/>
          <p:nvPr/>
        </p:nvSpPr>
        <p:spPr>
          <a:xfrm>
            <a:off x="8320983" y="115814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r</a:t>
            </a:r>
            <a:endParaRPr lang="it-IT" b="1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5BE9B27-3571-4D43-8CEB-3E132CB0A31A}"/>
              </a:ext>
            </a:extLst>
          </p:cNvPr>
          <p:cNvSpPr/>
          <p:nvPr/>
        </p:nvSpPr>
        <p:spPr>
          <a:xfrm>
            <a:off x="7620000" y="115814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/>
              <a:t>s</a:t>
            </a:r>
            <a:endParaRPr lang="it-IT" b="1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1985AFC-C138-6140-80FE-50CD759EE7D0}"/>
              </a:ext>
            </a:extLst>
          </p:cNvPr>
          <p:cNvSpPr/>
          <p:nvPr/>
        </p:nvSpPr>
        <p:spPr>
          <a:xfrm>
            <a:off x="5724128" y="1342813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t</a:t>
            </a:r>
          </a:p>
        </p:txBody>
      </p:sp>
      <p:sp>
        <p:nvSpPr>
          <p:cNvPr id="12" name="Footer Placeholder 23">
            <a:extLst>
              <a:ext uri="{FF2B5EF4-FFF2-40B4-BE49-F238E27FC236}">
                <a16:creationId xmlns:a16="http://schemas.microsoft.com/office/drawing/2014/main" id="{D2DA4B76-7D0D-2849-829C-1A3841A5E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>
            <a:extLst>
              <a:ext uri="{FF2B5EF4-FFF2-40B4-BE49-F238E27FC236}">
                <a16:creationId xmlns:a16="http://schemas.microsoft.com/office/drawing/2014/main" id="{71B5D13E-6D55-0446-9455-8247777D8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ATTIVITA’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D0D835-5C70-6443-980F-6801FD7A7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00" y="2185730"/>
            <a:ext cx="8229600" cy="1766637"/>
          </a:xfrm>
        </p:spPr>
        <p:txBody>
          <a:bodyPr>
            <a:spAutoFit/>
          </a:bodyPr>
          <a:lstStyle/>
          <a:p>
            <a:pPr marL="0" indent="0" algn="ctr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Completa la scheda di lavoro</a:t>
            </a:r>
          </a:p>
          <a:p>
            <a:pPr marL="0" indent="0" algn="ctr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per studiare il segno di binomi</a:t>
            </a:r>
          </a:p>
          <a:p>
            <a:pPr marL="0" indent="0" algn="ctr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e risolvere disequazioni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1DFBB-7D70-1F4D-822C-3EB851C8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EA0D1DE-B3F1-2048-BF79-EA253512BF3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F3DCF11B-8EA8-AC41-9F1C-D5897F08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contenuto 2">
            <a:extLst>
              <a:ext uri="{FF2B5EF4-FFF2-40B4-BE49-F238E27FC236}">
                <a16:creationId xmlns:a16="http://schemas.microsoft.com/office/drawing/2014/main" id="{1435B5A2-EE5F-E846-89D5-952F53F60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060848"/>
            <a:ext cx="8458200" cy="964704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it-IT" altLang="it-IT" sz="54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Che cosa hai trovato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88061-C71E-8F49-9B44-80960DC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734A458-5159-3044-80D1-E06AD532BF7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ooter Placeholder 23">
            <a:extLst>
              <a:ext uri="{FF2B5EF4-FFF2-40B4-BE49-F238E27FC236}">
                <a16:creationId xmlns:a16="http://schemas.microsoft.com/office/drawing/2014/main" id="{F78F316F-D2E8-834F-8F70-19DF335F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>
            <a:extLst>
              <a:ext uri="{FF2B5EF4-FFF2-40B4-BE49-F238E27FC236}">
                <a16:creationId xmlns:a16="http://schemas.microsoft.com/office/drawing/2014/main" id="{A231B817-70FD-D344-A0FE-BFAE7C08C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ea typeface="ＭＳ Ｐゴシック" panose="020B0600070205080204" pitchFamily="34" charset="-128"/>
              </a:rPr>
              <a:t>Segno di un binomio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72470-40B1-154F-A182-729C6D649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01D62E2-CDAA-5D46-A7B4-C51991B9626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1749" name="Picture 6" descr="Schermata 2015-04-05 alle 18.14.41.png">
            <a:extLst>
              <a:ext uri="{FF2B5EF4-FFF2-40B4-BE49-F238E27FC236}">
                <a16:creationId xmlns:a16="http://schemas.microsoft.com/office/drawing/2014/main" id="{1B620D2C-1AD5-6D47-B3E3-0BA5D02BD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896100" cy="536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3715C809-9937-5B47-A9A5-1C2FD810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B5AB8AC-3BFC-E846-B2F6-8C9C6302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315200" cy="792163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ea typeface="ＭＳ Ｐゴシック" panose="020B0600070205080204" pitchFamily="34" charset="-128"/>
              </a:rPr>
              <a:t>Dal segno di un binomio alle disequazioni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B5CDB-D221-1249-8AB4-7947E2423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19A1E2D-BACE-C341-B49E-69C3D9F67C8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2773" name="Picture 6" descr="Schermata 2015-04-05 alle 18.21.51.png">
            <a:extLst>
              <a:ext uri="{FF2B5EF4-FFF2-40B4-BE49-F238E27FC236}">
                <a16:creationId xmlns:a16="http://schemas.microsoft.com/office/drawing/2014/main" id="{7E8196D9-FE86-A446-9A84-7754A671D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2675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 descr="Schermata 2015-04-06 alle 09.39.46.png">
            <a:extLst>
              <a:ext uri="{FF2B5EF4-FFF2-40B4-BE49-F238E27FC236}">
                <a16:creationId xmlns:a16="http://schemas.microsoft.com/office/drawing/2014/main" id="{A215145F-A19E-F944-90F0-E8EF5CAC4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2151063" cy="31210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6" descr="Schermata 2015-04-06 alle 09.46.27.png">
            <a:extLst>
              <a:ext uri="{FF2B5EF4-FFF2-40B4-BE49-F238E27FC236}">
                <a16:creationId xmlns:a16="http://schemas.microsoft.com/office/drawing/2014/main" id="{1C0B1C88-5270-1045-9DC4-48A867218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81400"/>
            <a:ext cx="2160588" cy="31210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23">
            <a:extLst>
              <a:ext uri="{FF2B5EF4-FFF2-40B4-BE49-F238E27FC236}">
                <a16:creationId xmlns:a16="http://schemas.microsoft.com/office/drawing/2014/main" id="{BCB3D004-62EF-DD47-8E94-4DB02B1A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>
            <a:extLst>
              <a:ext uri="{FF2B5EF4-FFF2-40B4-BE49-F238E27FC236}">
                <a16:creationId xmlns:a16="http://schemas.microsoft.com/office/drawing/2014/main" id="{0E908250-1663-7D42-A66D-B5692CBCB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0"/>
            <a:ext cx="8001000" cy="792163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ea typeface="ＭＳ Ｐゴシック" panose="020B0600070205080204" pitchFamily="34" charset="-128"/>
              </a:rPr>
              <a:t>Disequazioni di primo grado equivalenti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D47FB-A0B5-8146-B31F-C69862C62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62238C9-2FCC-ED4B-813A-DB8D95B1C3C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3797" name="Picture 7" descr="Schermata 2015-04-05 alle 18.41.07.png">
            <a:extLst>
              <a:ext uri="{FF2B5EF4-FFF2-40B4-BE49-F238E27FC236}">
                <a16:creationId xmlns:a16="http://schemas.microsoft.com/office/drawing/2014/main" id="{F2512689-49D5-B042-9682-386949236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86868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23">
            <a:extLst>
              <a:ext uri="{FF2B5EF4-FFF2-40B4-BE49-F238E27FC236}">
                <a16:creationId xmlns:a16="http://schemas.microsoft.com/office/drawing/2014/main" id="{12D0FB7D-4B6A-514A-95D6-E8BCEF30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6ABF-0A07-1541-BF04-87F46A1BE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Risolvere disequazioni di primo grado con metodi algebrici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828E9-6688-0943-A501-476A7EDC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E44FC9B-9F98-6C4A-A636-5F4CCA5C2CD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4821" name="Picture 5" descr="Schermata 2015-04-06 alle 12.35.07.png">
            <a:extLst>
              <a:ext uri="{FF2B5EF4-FFF2-40B4-BE49-F238E27FC236}">
                <a16:creationId xmlns:a16="http://schemas.microsoft.com/office/drawing/2014/main" id="{6B384BF7-468A-4144-B14B-E2486A99B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586663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5">
            <a:extLst>
              <a:ext uri="{FF2B5EF4-FFF2-40B4-BE49-F238E27FC236}">
                <a16:creationId xmlns:a16="http://schemas.microsoft.com/office/drawing/2014/main" id="{C6C474D2-865C-C944-8BC2-2EDD4C669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867400"/>
            <a:ext cx="1447800" cy="646113"/>
          </a:xfrm>
          <a:prstGeom prst="rect">
            <a:avLst/>
          </a:prstGeom>
          <a:solidFill>
            <a:srgbClr val="FFFCE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Disequazione impossibile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6EDE52-B211-6A49-A435-130BC739228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562600" y="5257800"/>
            <a:ext cx="685800" cy="5334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4" name="TextBox 9">
            <a:extLst>
              <a:ext uri="{FF2B5EF4-FFF2-40B4-BE49-F238E27FC236}">
                <a16:creationId xmlns:a16="http://schemas.microsoft.com/office/drawing/2014/main" id="{6A8C0B39-4968-6245-8FE9-515B6B1DB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867400"/>
            <a:ext cx="1447800" cy="646113"/>
          </a:xfrm>
          <a:prstGeom prst="rect">
            <a:avLst/>
          </a:prstGeom>
          <a:solidFill>
            <a:srgbClr val="FFE6E6"/>
          </a:solidFill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 dirty="0">
                <a:latin typeface="Arial Narrow" panose="020B0604020202020204" pitchFamily="34" charset="0"/>
              </a:rPr>
              <a:t>Disequazione indeterminata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9DF9E1-E814-0740-B884-625EE212DE7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400800" y="5638800"/>
            <a:ext cx="304800" cy="152400"/>
          </a:xfrm>
          <a:prstGeom prst="straightConnector1">
            <a:avLst/>
          </a:prstGeom>
          <a:noFill/>
          <a:ln w="25400">
            <a:solidFill>
              <a:srgbClr val="66006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ooter Placeholder 23">
            <a:extLst>
              <a:ext uri="{FF2B5EF4-FFF2-40B4-BE49-F238E27FC236}">
                <a16:creationId xmlns:a16="http://schemas.microsoft.com/office/drawing/2014/main" id="{7026691A-2554-C04C-9DAF-8148760D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6976-F20B-C344-B26C-292767864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sui procedimenti algebrici</a:t>
            </a:r>
            <a:endParaRPr lang="it-IT" altLang="it-IT" sz="3200" b="1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2704B-1D82-694B-A655-EE5DCBFA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89B16A9-2418-3040-B681-621A36653F5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5845" name="TextBox 6">
            <a:extLst>
              <a:ext uri="{FF2B5EF4-FFF2-40B4-BE49-F238E27FC236}">
                <a16:creationId xmlns:a16="http://schemas.microsoft.com/office/drawing/2014/main" id="{52CD9BD9-9DE3-464E-A68C-5699964EA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8686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Attenzione alle diverse proprietà di uguaglianze/equazioni e disuguaglianze/disequazioni</a:t>
            </a:r>
          </a:p>
        </p:txBody>
      </p:sp>
      <p:pic>
        <p:nvPicPr>
          <p:cNvPr id="35846" name="Picture 5" descr="Schermata 2015-04-06 alle 18.30.01.png">
            <a:extLst>
              <a:ext uri="{FF2B5EF4-FFF2-40B4-BE49-F238E27FC236}">
                <a16:creationId xmlns:a16="http://schemas.microsoft.com/office/drawing/2014/main" id="{4497D736-0193-114A-A948-3D348611C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8534400" cy="366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1C3264DD-BB74-5348-91B1-4845040A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6A08B-476D-074A-BC54-0160F4366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4056A1-A067-7848-B2FC-369B3312513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6868" name="TextBox 6">
            <a:extLst>
              <a:ext uri="{FF2B5EF4-FFF2-40B4-BE49-F238E27FC236}">
                <a16:creationId xmlns:a16="http://schemas.microsoft.com/office/drawing/2014/main" id="{98C966F8-5AE2-3443-BA92-65B58C49D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838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Attenzione alle diverse proprietà di uguaglianze/equazioni e disuguaglianze/disequazioni</a:t>
            </a:r>
          </a:p>
        </p:txBody>
      </p:sp>
      <p:pic>
        <p:nvPicPr>
          <p:cNvPr id="36869" name="Picture 7" descr="Schermata 2015-04-06 alle 18.36.37.png">
            <a:extLst>
              <a:ext uri="{FF2B5EF4-FFF2-40B4-BE49-F238E27FC236}">
                <a16:creationId xmlns:a16="http://schemas.microsoft.com/office/drawing/2014/main" id="{92C6DBBC-0CBB-AF44-95CB-09129CB7F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44650"/>
            <a:ext cx="75438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itle 8">
            <a:extLst>
              <a:ext uri="{FF2B5EF4-FFF2-40B4-BE49-F238E27FC236}">
                <a16:creationId xmlns:a16="http://schemas.microsoft.com/office/drawing/2014/main" id="{247F83C9-F616-7E4B-A9F8-5D58E35D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it-IT" altLang="it-IT" sz="32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sui procedimenti algebrici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4AE55C3A-0CA9-0546-9EA9-7C21BB565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1606F-8E69-AE4C-9315-CC23661B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D64F60-A648-A04C-A7E2-85C2B0EBB52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7892" name="Title 8">
            <a:extLst>
              <a:ext uri="{FF2B5EF4-FFF2-40B4-BE49-F238E27FC236}">
                <a16:creationId xmlns:a16="http://schemas.microsoft.com/office/drawing/2014/main" id="{9FA07B57-B392-8B4B-AEDA-09D1C590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" y="300782"/>
            <a:ext cx="9144000" cy="838200"/>
          </a:xfrm>
        </p:spPr>
        <p:txBody>
          <a:bodyPr/>
          <a:lstStyle/>
          <a:p>
            <a:r>
              <a:rPr lang="it-IT" altLang="it-IT" sz="32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sui procedimenti algebrici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7893" name="TextBox 6">
            <a:extLst>
              <a:ext uri="{FF2B5EF4-FFF2-40B4-BE49-F238E27FC236}">
                <a16:creationId xmlns:a16="http://schemas.microsoft.com/office/drawing/2014/main" id="{60D5A4EF-7047-7646-B4F2-C2F2DF311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27138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Qualcuno pensa di moltiplicare per 0 i due membri di un’uguaglianza/equazione o di una disuguaglianza/disequazione?</a:t>
            </a:r>
          </a:p>
        </p:txBody>
      </p:sp>
      <p:sp>
        <p:nvSpPr>
          <p:cNvPr id="7" name="Down Arrow Callout 6">
            <a:extLst>
              <a:ext uri="{FF2B5EF4-FFF2-40B4-BE49-F238E27FC236}">
                <a16:creationId xmlns:a16="http://schemas.microsoft.com/office/drawing/2014/main" id="{5EB9E389-4B8F-2F44-8FDE-8D7AED297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667000"/>
            <a:ext cx="2667000" cy="2209800"/>
          </a:xfrm>
          <a:prstGeom prst="downArrowCallout">
            <a:avLst>
              <a:gd name="adj1" fmla="val 49997"/>
              <a:gd name="adj2" fmla="val 24998"/>
              <a:gd name="adj3" fmla="val 25000"/>
              <a:gd name="adj4" fmla="val 64977"/>
            </a:avLst>
          </a:prstGeom>
          <a:noFill/>
          <a:ln w="25400">
            <a:solidFill>
              <a:srgbClr val="7F7F7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7895" name="TextBox 7">
            <a:extLst>
              <a:ext uri="{FF2B5EF4-FFF2-40B4-BE49-F238E27FC236}">
                <a16:creationId xmlns:a16="http://schemas.microsoft.com/office/drawing/2014/main" id="{1FD2D71E-A027-A646-A7AD-4E5CF7FB5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/>
              <a:t>Uguaglianza/Equazione</a:t>
            </a:r>
          </a:p>
        </p:txBody>
      </p:sp>
      <p:sp>
        <p:nvSpPr>
          <p:cNvPr id="37896" name="TextBox 8">
            <a:extLst>
              <a:ext uri="{FF2B5EF4-FFF2-40B4-BE49-F238E27FC236}">
                <a16:creationId xmlns:a16="http://schemas.microsoft.com/office/drawing/2014/main" id="{44612BE2-A99D-1441-9004-6EB14C2DA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743200"/>
            <a:ext cx="2362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2 = 3          5 = – 5</a:t>
            </a:r>
          </a:p>
          <a:p>
            <a:pPr eaLnBrk="1" hangingPunct="1"/>
            <a:endParaRPr lang="it-IT" altLang="it-IT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6 = 6          3 + 2 = 5</a:t>
            </a:r>
          </a:p>
          <a:p>
            <a:pPr eaLnBrk="1" hangingPunct="1"/>
            <a:endParaRPr lang="it-IT" altLang="it-IT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1        3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</a:p>
          <a:p>
            <a:pPr eaLnBrk="1" hangingPunct="1"/>
            <a:endParaRPr lang="it-IT" altLang="it-IT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7" name="TextBox 9">
            <a:extLst>
              <a:ext uri="{FF2B5EF4-FFF2-40B4-BE49-F238E27FC236}">
                <a16:creationId xmlns:a16="http://schemas.microsoft.com/office/drawing/2014/main" id="{26F8DAB9-D2ED-1F4F-BBC6-FD76F982F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9530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7898" name="TextBox 10">
            <a:extLst>
              <a:ext uri="{FF2B5EF4-FFF2-40B4-BE49-F238E27FC236}">
                <a16:creationId xmlns:a16="http://schemas.microsoft.com/office/drawing/2014/main" id="{90FF8405-B99D-1D4F-9615-119B6640E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953000"/>
            <a:ext cx="2209800" cy="70802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0 = 0</a:t>
            </a:r>
          </a:p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Uguaglianza vera</a:t>
            </a:r>
          </a:p>
        </p:txBody>
      </p:sp>
      <p:sp>
        <p:nvSpPr>
          <p:cNvPr id="12" name="Down Arrow Callout 11">
            <a:extLst>
              <a:ext uri="{FF2B5EF4-FFF2-40B4-BE49-F238E27FC236}">
                <a16:creationId xmlns:a16="http://schemas.microsoft.com/office/drawing/2014/main" id="{7CC2A2DE-D69E-524B-A486-E20B7D8BC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67000"/>
            <a:ext cx="3048000" cy="2209800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noFill/>
          <a:ln w="25400">
            <a:solidFill>
              <a:srgbClr val="7F7F7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7900" name="TextBox 12">
            <a:extLst>
              <a:ext uri="{FF2B5EF4-FFF2-40B4-BE49-F238E27FC236}">
                <a16:creationId xmlns:a16="http://schemas.microsoft.com/office/drawing/2014/main" id="{BA427F0B-5A48-974F-AC4B-A5CD79556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2860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/>
              <a:t>Disuguaglianza/Disequazione</a:t>
            </a:r>
          </a:p>
        </p:txBody>
      </p:sp>
      <p:sp>
        <p:nvSpPr>
          <p:cNvPr id="37901" name="TextBox 13">
            <a:extLst>
              <a:ext uri="{FF2B5EF4-FFF2-40B4-BE49-F238E27FC236}">
                <a16:creationId xmlns:a16="http://schemas.microsoft.com/office/drawing/2014/main" id="{DB9E6A79-A285-494F-A8BB-788DB2371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3200"/>
            <a:ext cx="2590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2 &gt; 3             5 &lt; – 5</a:t>
            </a:r>
          </a:p>
          <a:p>
            <a:pPr eaLnBrk="1" hangingPunct="1"/>
            <a:endParaRPr lang="it-IT" altLang="it-IT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6 &gt; 6             3 + 2 &lt; 5</a:t>
            </a:r>
          </a:p>
          <a:p>
            <a:pPr eaLnBrk="1" hangingPunct="1"/>
            <a:endParaRPr lang="it-IT" altLang="it-IT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&gt; 1           3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</a:p>
          <a:p>
            <a:pPr eaLnBrk="1" hangingPunct="1"/>
            <a:endParaRPr lang="it-IT" altLang="it-IT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02" name="TextBox 14">
            <a:extLst>
              <a:ext uri="{FF2B5EF4-FFF2-40B4-BE49-F238E27FC236}">
                <a16:creationId xmlns:a16="http://schemas.microsoft.com/office/drawing/2014/main" id="{B90EF46F-3912-1245-9946-441F95A73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9530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7903" name="TextBox 15">
            <a:extLst>
              <a:ext uri="{FF2B5EF4-FFF2-40B4-BE49-F238E27FC236}">
                <a16:creationId xmlns:a16="http://schemas.microsoft.com/office/drawing/2014/main" id="{144A9C11-E64C-CB4F-B0DF-587FB49EB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953000"/>
            <a:ext cx="2514600" cy="7080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0 &gt; 0 oppure 0 &lt; 0</a:t>
            </a:r>
          </a:p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Disuguaglianze false</a:t>
            </a:r>
          </a:p>
        </p:txBody>
      </p:sp>
      <p:sp>
        <p:nvSpPr>
          <p:cNvPr id="37904" name="TextBox 16">
            <a:extLst>
              <a:ext uri="{FF2B5EF4-FFF2-40B4-BE49-F238E27FC236}">
                <a16:creationId xmlns:a16="http://schemas.microsoft.com/office/drawing/2014/main" id="{9C857416-DA4A-9B4C-8A9C-74B1F8904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971800"/>
            <a:ext cx="1905000" cy="646113"/>
          </a:xfrm>
          <a:prstGeom prst="rect">
            <a:avLst/>
          </a:prstGeom>
          <a:solidFill>
            <a:srgbClr val="FFF4D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/>
              <a:t>Moltiplico per 0 i due membri</a:t>
            </a:r>
          </a:p>
        </p:txBody>
      </p:sp>
      <p:sp>
        <p:nvSpPr>
          <p:cNvPr id="17" name="Footer Placeholder 23">
            <a:extLst>
              <a:ext uri="{FF2B5EF4-FFF2-40B4-BE49-F238E27FC236}">
                <a16:creationId xmlns:a16="http://schemas.microsoft.com/office/drawing/2014/main" id="{5E69DD25-4D1D-F146-9020-5F388B3D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965B-69E9-4B43-88F8-112FB277A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0"/>
            <a:ext cx="6096000" cy="1143000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Risolvere un problema con disequazioni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A4F19-F210-7B49-90EB-7B50912D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2D500A-4159-9C43-91C8-249713A39F2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8917" name="Picture 6" descr="Schermata 2015-04-06 alle 18.47.23.png">
            <a:extLst>
              <a:ext uri="{FF2B5EF4-FFF2-40B4-BE49-F238E27FC236}">
                <a16:creationId xmlns:a16="http://schemas.microsoft.com/office/drawing/2014/main" id="{9E4A0B9E-ECE2-F04C-B290-B6DE5149D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229600" cy="458152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5" descr="abbonamenti cellulari confronto tariffe tim wind tre vodafone poste mobili.jpg">
            <a:extLst>
              <a:ext uri="{FF2B5EF4-FFF2-40B4-BE49-F238E27FC236}">
                <a16:creationId xmlns:a16="http://schemas.microsoft.com/office/drawing/2014/main" id="{0D447B51-7EDE-9F47-93CD-0AAD950BB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05200"/>
            <a:ext cx="2917825" cy="28956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41BEB8E5-1B6A-1148-A630-BEF690A7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C55B6-5453-0F42-9746-18EE4C34C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8600"/>
            <a:ext cx="6324600" cy="1143000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Risolvere un problema con una  disequazione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B869C-DB3E-0E4E-BB51-B947A4F2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F7F5AEA-5436-4C4B-8B19-BE145895907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9941" name="Picture 13" descr="Schermata 2015-04-09 alle 10.23.00.png">
            <a:extLst>
              <a:ext uri="{FF2B5EF4-FFF2-40B4-BE49-F238E27FC236}">
                <a16:creationId xmlns:a16="http://schemas.microsoft.com/office/drawing/2014/main" id="{BF75B7C0-1098-9748-A09D-870A774C2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21640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Box 15">
            <a:extLst>
              <a:ext uri="{FF2B5EF4-FFF2-40B4-BE49-F238E27FC236}">
                <a16:creationId xmlns:a16="http://schemas.microsoft.com/office/drawing/2014/main" id="{E9F2DADD-CB8B-5C46-899D-38C816E29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524125"/>
            <a:ext cx="1219200" cy="1200150"/>
          </a:xfrm>
          <a:prstGeom prst="rect">
            <a:avLst/>
          </a:prstGeom>
          <a:solidFill>
            <a:srgbClr val="FFFCE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10 è un numero positivo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F30D9B-DBD3-4548-AFCB-E1C6B40659E7}"/>
              </a:ext>
            </a:extLst>
          </p:cNvPr>
          <p:cNvCxnSpPr>
            <a:cxnSpLocks noChangeShapeType="1"/>
            <a:stCxn id="39942" idx="1"/>
          </p:cNvCxnSpPr>
          <p:nvPr/>
        </p:nvCxnSpPr>
        <p:spPr bwMode="auto">
          <a:xfrm rot="10800000" flipV="1">
            <a:off x="4724400" y="3124200"/>
            <a:ext cx="2209800" cy="39052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ooter Placeholder 23">
            <a:extLst>
              <a:ext uri="{FF2B5EF4-FFF2-40B4-BE49-F238E27FC236}">
                <a16:creationId xmlns:a16="http://schemas.microsoft.com/office/drawing/2014/main" id="{F331F283-5BF4-F14F-810F-E5D288904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BD29-C30A-0346-9FDA-1E832756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6096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Risolvere un problema con disequazione di primo grado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65447-7601-1942-B50E-F26D0A88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6294FE-A1F7-1045-98B0-2AF2B99151C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0965" name="Picture 7" descr="Schermata 2015-04-08 alle 09.17.34.png">
            <a:extLst>
              <a:ext uri="{FF2B5EF4-FFF2-40B4-BE49-F238E27FC236}">
                <a16:creationId xmlns:a16="http://schemas.microsoft.com/office/drawing/2014/main" id="{5772465B-B607-DA48-8286-2F04F3C27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14400"/>
            <a:ext cx="3683000" cy="41148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C767C-A56B-0443-B67B-70BF76D60570}"/>
              </a:ext>
            </a:extLst>
          </p:cNvPr>
          <p:cNvSpPr txBox="1"/>
          <p:nvPr/>
        </p:nvSpPr>
        <p:spPr>
          <a:xfrm>
            <a:off x="5334000" y="4419600"/>
            <a:ext cx="3352800" cy="101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Calcolo l’ascissa di A </a:t>
            </a:r>
          </a:p>
          <a:p>
            <a:pPr algn="ctr" eaLnBrk="1" hangingPunct="1"/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– 30 = 0 &lt;−&gt; </a:t>
            </a:r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– 300 = 0  </a:t>
            </a:r>
          </a:p>
          <a:p>
            <a:pPr algn="ctr" eaLnBrk="1" hangingPunct="1"/>
            <a:r>
              <a:rPr lang="it-IT" altLang="it-IT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300</a:t>
            </a:r>
            <a:endParaRPr lang="it-IT" altLang="it-IT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7" name="Picture 9" descr="Schermata 2015-04-09 alle 10.31.30.png">
            <a:extLst>
              <a:ext uri="{FF2B5EF4-FFF2-40B4-BE49-F238E27FC236}">
                <a16:creationId xmlns:a16="http://schemas.microsoft.com/office/drawing/2014/main" id="{3B110C66-D590-E34A-A8DA-412D2206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7656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8" name="TextBox 11">
            <a:extLst>
              <a:ext uri="{FF2B5EF4-FFF2-40B4-BE49-F238E27FC236}">
                <a16:creationId xmlns:a16="http://schemas.microsoft.com/office/drawing/2014/main" id="{5FCCDF62-010C-A849-9D43-6216D18AB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2672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Con le soluzioni della disequazione rispondo ai due questi del problema</a:t>
            </a:r>
          </a:p>
        </p:txBody>
      </p:sp>
      <p:pic>
        <p:nvPicPr>
          <p:cNvPr id="40969" name="Picture 12" descr="Schermata 2015-04-09 alle 10.39.20.png">
            <a:extLst>
              <a:ext uri="{FF2B5EF4-FFF2-40B4-BE49-F238E27FC236}">
                <a16:creationId xmlns:a16="http://schemas.microsoft.com/office/drawing/2014/main" id="{813A7F09-D314-3144-A1DF-57911D51A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38800"/>
            <a:ext cx="7924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23">
            <a:extLst>
              <a:ext uri="{FF2B5EF4-FFF2-40B4-BE49-F238E27FC236}">
                <a16:creationId xmlns:a16="http://schemas.microsoft.com/office/drawing/2014/main" id="{C14670CC-CFB4-0341-A0AC-3A620E23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9776</TotalTime>
  <Words>887</Words>
  <Application>Microsoft Macintosh PowerPoint</Application>
  <PresentationFormat>Presentazione su schermo (4:3)</PresentationFormat>
  <Paragraphs>143</Paragraphs>
  <Slides>26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Times New Roman</vt:lpstr>
      <vt:lpstr>Tema di Office</vt:lpstr>
      <vt:lpstr>Equation</vt:lpstr>
      <vt:lpstr>DISEQUAZIONI di PRIMO GRADO</vt:lpstr>
      <vt:lpstr>Il ‘segno’ di un semipiano nel riferimento cartesiano</vt:lpstr>
      <vt:lpstr>Dal grafico di una retta  al segno di un binomio di 1°</vt:lpstr>
      <vt:lpstr>Dal grafico di una retta al segno di un binomio di primo grado</vt:lpstr>
      <vt:lpstr>Confronto i due casi</vt:lpstr>
      <vt:lpstr>Dal segno di un binomio a una disequazione di primo grado</vt:lpstr>
      <vt:lpstr>Dal segno di un binomio a una disequazione di primo grado</vt:lpstr>
      <vt:lpstr>Dal segno di un binomio a una disequazione di primo grado</vt:lpstr>
      <vt:lpstr>Dal segno di un binomio a una disequazione di primo grado</vt:lpstr>
      <vt:lpstr>Il linguaggio dell’algebra:</vt:lpstr>
      <vt:lpstr>Il linguaggio dell’algebra:  equazioni e disequazioni equivalenti</vt:lpstr>
      <vt:lpstr>Il linguaggio dell’algebra:  equazioni e disequazioni equivalenti</vt:lpstr>
      <vt:lpstr>Il linguaggio dell’algebra:  equazioni equivalenti</vt:lpstr>
      <vt:lpstr>Il linguaggio dell’algebra:  disequazioni equivalenti</vt:lpstr>
      <vt:lpstr>ATTIVITA’</vt:lpstr>
      <vt:lpstr>Presentazione standard di PowerPoint</vt:lpstr>
      <vt:lpstr>Segno di un binomio di primo grado</vt:lpstr>
      <vt:lpstr>Dal segno di un binomio alle disequazioni di primo grado</vt:lpstr>
      <vt:lpstr>Disequazioni di primo grado equivalenti</vt:lpstr>
      <vt:lpstr>Risolvere disequazioni di primo grado con metodi algebrici</vt:lpstr>
      <vt:lpstr>Riflessioni sui procedimenti algebrici</vt:lpstr>
      <vt:lpstr>Riflessioni sui procedimenti algebrici</vt:lpstr>
      <vt:lpstr>Riflessioni sui procedimenti algebrici</vt:lpstr>
      <vt:lpstr>Risolvere un problema con disequazioni di primo grado</vt:lpstr>
      <vt:lpstr>Risolvere un problema con una  disequazione di primo grado</vt:lpstr>
      <vt:lpstr>Risolvere un problema con disequazione di primo grado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di 1°</dc:title>
  <dc:subject/>
  <dc:creator>User</dc:creator>
  <cp:keywords/>
  <dc:description/>
  <cp:lastModifiedBy>Microsoft Office User</cp:lastModifiedBy>
  <cp:revision>279</cp:revision>
  <dcterms:created xsi:type="dcterms:W3CDTF">2015-04-17T13:21:49Z</dcterms:created>
  <dcterms:modified xsi:type="dcterms:W3CDTF">2023-09-12T05:34:47Z</dcterms:modified>
  <cp:category/>
</cp:coreProperties>
</file>