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390" r:id="rId2"/>
    <p:sldId id="351" r:id="rId3"/>
    <p:sldId id="358" r:id="rId4"/>
    <p:sldId id="355" r:id="rId5"/>
    <p:sldId id="323" r:id="rId6"/>
    <p:sldId id="360" r:id="rId7"/>
    <p:sldId id="353" r:id="rId8"/>
    <p:sldId id="372" r:id="rId9"/>
    <p:sldId id="395" r:id="rId10"/>
    <p:sldId id="396" r:id="rId11"/>
    <p:sldId id="374" r:id="rId12"/>
    <p:sldId id="375" r:id="rId13"/>
    <p:sldId id="376" r:id="rId14"/>
    <p:sldId id="377" r:id="rId15"/>
    <p:sldId id="378" r:id="rId16"/>
    <p:sldId id="379" r:id="rId17"/>
    <p:sldId id="327" r:id="rId18"/>
    <p:sldId id="387" r:id="rId19"/>
    <p:sldId id="380" r:id="rId20"/>
    <p:sldId id="382" r:id="rId21"/>
    <p:sldId id="383" r:id="rId22"/>
    <p:sldId id="384" r:id="rId23"/>
    <p:sldId id="385" r:id="rId24"/>
    <p:sldId id="369" r:id="rId2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2"/>
    <p:restoredTop sz="96405"/>
  </p:normalViewPr>
  <p:slideViewPr>
    <p:cSldViewPr snapToGrid="0">
      <p:cViewPr varScale="1">
        <p:scale>
          <a:sx n="147" d="100"/>
          <a:sy n="147" d="100"/>
        </p:scale>
        <p:origin x="216" y="5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4EA527-3420-A640-8887-9A425836B2BE}" type="datetimeFigureOut">
              <a:rPr lang="it-IT" smtClean="0"/>
              <a:t>04/12/25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3503DF-1A18-D94C-9632-1958505AC8B8}" type="slidenum">
              <a:rPr lang="it-IT" smtClean="0"/>
              <a:t>‹N›</a:t>
            </a:fld>
            <a:endParaRPr lang="it-IT"/>
          </a:p>
        </p:txBody>
      </p:sp>
    </p:spTree>
    <p:extLst>
      <p:ext uri="{BB962C8B-B14F-4D97-AF65-F5344CB8AC3E}">
        <p14:creationId xmlns:p14="http://schemas.microsoft.com/office/powerpoint/2010/main" val="4004321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2400A-62B4-DBF6-4284-AA6E4CB3335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C1B3E04-DF00-A7DB-0C95-D4F5FB12D6B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7072F12-85F1-AA2E-3E2D-FAF8C25E8478}"/>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8FCC5669-42AF-4721-690F-880FDA142354}"/>
              </a:ext>
            </a:extLst>
          </p:cNvPr>
          <p:cNvSpPr>
            <a:spLocks noGrp="1"/>
          </p:cNvSpPr>
          <p:nvPr>
            <p:ph type="sldNum" sz="quarter" idx="5"/>
          </p:nvPr>
        </p:nvSpPr>
        <p:spPr/>
        <p:txBody>
          <a:bodyPr/>
          <a:lstStyle/>
          <a:p>
            <a:fld id="{BB1D807C-5AA1-AA44-9518-92D3091C728F}" type="slidenum">
              <a:rPr lang="it-IT"/>
              <a:t>2</a:t>
            </a:fld>
            <a:endParaRPr lang="it-IT"/>
          </a:p>
        </p:txBody>
      </p:sp>
    </p:spTree>
    <p:extLst>
      <p:ext uri="{BB962C8B-B14F-4D97-AF65-F5344CB8AC3E}">
        <p14:creationId xmlns:p14="http://schemas.microsoft.com/office/powerpoint/2010/main" val="2068761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A9305-08EC-9C55-889B-264C0454E24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DD50F8A-9943-7B41-884E-AAFB57D02DA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351316C-3BF0-F008-BB20-8813F9156835}"/>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408A5720-C452-A848-46E7-815D9AAF0702}"/>
              </a:ext>
            </a:extLst>
          </p:cNvPr>
          <p:cNvSpPr>
            <a:spLocks noGrp="1"/>
          </p:cNvSpPr>
          <p:nvPr>
            <p:ph type="sldNum" sz="quarter" idx="5"/>
          </p:nvPr>
        </p:nvSpPr>
        <p:spPr/>
        <p:txBody>
          <a:bodyPr/>
          <a:lstStyle/>
          <a:p>
            <a:fld id="{BB1D807C-5AA1-AA44-9518-92D3091C728F}" type="slidenum">
              <a:rPr lang="it-IT"/>
              <a:t>3</a:t>
            </a:fld>
            <a:endParaRPr lang="it-IT"/>
          </a:p>
        </p:txBody>
      </p:sp>
    </p:spTree>
    <p:extLst>
      <p:ext uri="{BB962C8B-B14F-4D97-AF65-F5344CB8AC3E}">
        <p14:creationId xmlns:p14="http://schemas.microsoft.com/office/powerpoint/2010/main" val="2842941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508EB-336A-517D-E174-FA9FA8A235D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EF2C83A-5730-4D5D-75CB-D08527E93F1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4D29F7B-041A-A0E2-E19C-4B7908AE2A7A}"/>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BDF0C22A-0D07-6D9E-71BE-BE8F5F3404EC}"/>
              </a:ext>
            </a:extLst>
          </p:cNvPr>
          <p:cNvSpPr>
            <a:spLocks noGrp="1"/>
          </p:cNvSpPr>
          <p:nvPr>
            <p:ph type="sldNum" sz="quarter" idx="5"/>
          </p:nvPr>
        </p:nvSpPr>
        <p:spPr/>
        <p:txBody>
          <a:bodyPr/>
          <a:lstStyle/>
          <a:p>
            <a:fld id="{BB1D807C-5AA1-AA44-9518-92D3091C728F}" type="slidenum">
              <a:rPr lang="it-IT"/>
              <a:t>4</a:t>
            </a:fld>
            <a:endParaRPr lang="it-IT"/>
          </a:p>
        </p:txBody>
      </p:sp>
    </p:spTree>
    <p:extLst>
      <p:ext uri="{BB962C8B-B14F-4D97-AF65-F5344CB8AC3E}">
        <p14:creationId xmlns:p14="http://schemas.microsoft.com/office/powerpoint/2010/main" val="2418791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67A8C-7567-EF96-CB47-EC2F59DC35B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E4B5DD1-C010-BFAE-B08A-D2E7C797D31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F71B928-EC0F-EF41-B286-8305439EF9EE}"/>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9DFA59C7-9787-0D7B-3F88-7987075F8658}"/>
              </a:ext>
            </a:extLst>
          </p:cNvPr>
          <p:cNvSpPr>
            <a:spLocks noGrp="1"/>
          </p:cNvSpPr>
          <p:nvPr>
            <p:ph type="sldNum" sz="quarter" idx="5"/>
          </p:nvPr>
        </p:nvSpPr>
        <p:spPr/>
        <p:txBody>
          <a:bodyPr/>
          <a:lstStyle/>
          <a:p>
            <a:fld id="{BB1D807C-5AA1-AA44-9518-92D3091C728F}" type="slidenum">
              <a:rPr lang="it-IT"/>
              <a:t>5</a:t>
            </a:fld>
            <a:endParaRPr lang="it-IT"/>
          </a:p>
        </p:txBody>
      </p:sp>
    </p:spTree>
    <p:extLst>
      <p:ext uri="{BB962C8B-B14F-4D97-AF65-F5344CB8AC3E}">
        <p14:creationId xmlns:p14="http://schemas.microsoft.com/office/powerpoint/2010/main" val="4040700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C8509-867C-156A-BAFB-64AA47B73A1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17120CA-431F-1A9C-7E34-CF9B9A35520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E4FE68B-464A-5AB8-E4AF-054CD3BCC965}"/>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C613F8DA-50DE-3A5D-CD40-0ECEB31BE3F0}"/>
              </a:ext>
            </a:extLst>
          </p:cNvPr>
          <p:cNvSpPr>
            <a:spLocks noGrp="1"/>
          </p:cNvSpPr>
          <p:nvPr>
            <p:ph type="sldNum" sz="quarter" idx="5"/>
          </p:nvPr>
        </p:nvSpPr>
        <p:spPr/>
        <p:txBody>
          <a:bodyPr/>
          <a:lstStyle/>
          <a:p>
            <a:fld id="{BB1D807C-5AA1-AA44-9518-92D3091C728F}" type="slidenum">
              <a:rPr lang="it-IT"/>
              <a:t>6</a:t>
            </a:fld>
            <a:endParaRPr lang="it-IT"/>
          </a:p>
        </p:txBody>
      </p:sp>
    </p:spTree>
    <p:extLst>
      <p:ext uri="{BB962C8B-B14F-4D97-AF65-F5344CB8AC3E}">
        <p14:creationId xmlns:p14="http://schemas.microsoft.com/office/powerpoint/2010/main" val="664229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3CBD0-3250-97B0-64F2-86D22A50C4A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B7431AF-BE63-9347-3ECD-078FD7E1317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CE7BCA2-CB6B-49F4-CF4C-4D2E970493B3}"/>
              </a:ext>
            </a:extLst>
          </p:cNvPr>
          <p:cNvSpPr>
            <a:spLocks noGrp="1"/>
          </p:cNvSpPr>
          <p:nvPr>
            <p:ph type="body" idx="1"/>
          </p:nvPr>
        </p:nvSpPr>
        <p:spPr/>
        <p:txBody>
          <a:bodyPr/>
          <a:lstStyle/>
          <a:p>
            <a:endParaRPr lang="it-IT" sz="1200" kern="1200">
              <a:solidFill>
                <a:schemeClr val="tx1"/>
              </a:solidFill>
              <a:effectLst/>
              <a:latin typeface="+mn-lt"/>
              <a:ea typeface="+mn-ea"/>
              <a:cs typeface="+mn-cs"/>
            </a:endParaRPr>
          </a:p>
        </p:txBody>
      </p:sp>
      <p:sp>
        <p:nvSpPr>
          <p:cNvPr id="4" name="Segnaposto numero diapositiva 3">
            <a:extLst>
              <a:ext uri="{FF2B5EF4-FFF2-40B4-BE49-F238E27FC236}">
                <a16:creationId xmlns:a16="http://schemas.microsoft.com/office/drawing/2014/main" id="{086D6EDC-A983-0AD3-490D-79E360F701A2}"/>
              </a:ext>
            </a:extLst>
          </p:cNvPr>
          <p:cNvSpPr>
            <a:spLocks noGrp="1"/>
          </p:cNvSpPr>
          <p:nvPr>
            <p:ph type="sldNum" sz="quarter" idx="5"/>
          </p:nvPr>
        </p:nvSpPr>
        <p:spPr/>
        <p:txBody>
          <a:bodyPr/>
          <a:lstStyle/>
          <a:p>
            <a:fld id="{BB1D807C-5AA1-AA44-9518-92D3091C728F}" type="slidenum">
              <a:rPr lang="it-IT"/>
              <a:t>7</a:t>
            </a:fld>
            <a:endParaRPr lang="it-IT"/>
          </a:p>
        </p:txBody>
      </p:sp>
    </p:spTree>
    <p:extLst>
      <p:ext uri="{BB962C8B-B14F-4D97-AF65-F5344CB8AC3E}">
        <p14:creationId xmlns:p14="http://schemas.microsoft.com/office/powerpoint/2010/main" val="1474852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939D6-0787-D10C-2DD8-1FF399AED4D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CF2C822-4AA6-AD22-489F-0901B9F0481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F8C621E-B935-716F-3522-7C01051B1833}"/>
              </a:ext>
            </a:extLst>
          </p:cNvPr>
          <p:cNvSpPr>
            <a:spLocks noGrp="1"/>
          </p:cNvSpPr>
          <p:nvPr>
            <p:ph type="body" idx="1"/>
          </p:nvPr>
        </p:nvSpPr>
        <p:spPr/>
        <p:txBody>
          <a:bodyPr/>
          <a:lstStyle/>
          <a:p>
            <a:endParaRPr lang="it-IT" sz="1200" kern="1200">
              <a:solidFill>
                <a:schemeClr val="tx1"/>
              </a:solidFill>
              <a:effectLst/>
              <a:latin typeface="+mn-lt"/>
              <a:ea typeface="+mn-ea"/>
              <a:cs typeface="+mn-cs"/>
            </a:endParaRPr>
          </a:p>
        </p:txBody>
      </p:sp>
      <p:sp>
        <p:nvSpPr>
          <p:cNvPr id="4" name="Segnaposto numero diapositiva 3">
            <a:extLst>
              <a:ext uri="{FF2B5EF4-FFF2-40B4-BE49-F238E27FC236}">
                <a16:creationId xmlns:a16="http://schemas.microsoft.com/office/drawing/2014/main" id="{F906FF85-5ED2-D317-756C-E201BD7A90F0}"/>
              </a:ext>
            </a:extLst>
          </p:cNvPr>
          <p:cNvSpPr>
            <a:spLocks noGrp="1"/>
          </p:cNvSpPr>
          <p:nvPr>
            <p:ph type="sldNum" sz="quarter" idx="5"/>
          </p:nvPr>
        </p:nvSpPr>
        <p:spPr/>
        <p:txBody>
          <a:bodyPr/>
          <a:lstStyle/>
          <a:p>
            <a:fld id="{BB1D807C-5AA1-AA44-9518-92D3091C728F}" type="slidenum">
              <a:rPr lang="it-IT"/>
              <a:t>8</a:t>
            </a:fld>
            <a:endParaRPr lang="it-IT"/>
          </a:p>
        </p:txBody>
      </p:sp>
    </p:spTree>
    <p:extLst>
      <p:ext uri="{BB962C8B-B14F-4D97-AF65-F5344CB8AC3E}">
        <p14:creationId xmlns:p14="http://schemas.microsoft.com/office/powerpoint/2010/main" val="2794960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1E86E-FBFC-7573-F0F9-6C560463EEE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A850CD8-3548-0F8D-EE83-65ACD8F51BC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619D4FC-ADE5-1F0B-F505-145B7A337B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a:p>
            <a:endParaRPr lang="it-IT" sz="1200" kern="1200" dirty="0">
              <a:solidFill>
                <a:schemeClr val="tx1"/>
              </a:solidFill>
              <a:effectLst/>
              <a:latin typeface="+mn-lt"/>
              <a:ea typeface="+mn-ea"/>
              <a:cs typeface="+mn-cs"/>
            </a:endParaRPr>
          </a:p>
        </p:txBody>
      </p:sp>
      <p:sp>
        <p:nvSpPr>
          <p:cNvPr id="4" name="Segnaposto numero diapositiva 3">
            <a:extLst>
              <a:ext uri="{FF2B5EF4-FFF2-40B4-BE49-F238E27FC236}">
                <a16:creationId xmlns:a16="http://schemas.microsoft.com/office/drawing/2014/main" id="{A36D12FD-F212-F386-5479-BFC276FDC00F}"/>
              </a:ext>
            </a:extLst>
          </p:cNvPr>
          <p:cNvSpPr>
            <a:spLocks noGrp="1"/>
          </p:cNvSpPr>
          <p:nvPr>
            <p:ph type="sldNum" sz="quarter" idx="5"/>
          </p:nvPr>
        </p:nvSpPr>
        <p:spPr/>
        <p:txBody>
          <a:bodyPr/>
          <a:lstStyle/>
          <a:p>
            <a:fld id="{BB1D807C-5AA1-AA44-9518-92D3091C728F}" type="slidenum">
              <a:rPr lang="it-IT"/>
              <a:t>9</a:t>
            </a:fld>
            <a:endParaRPr lang="it-IT"/>
          </a:p>
        </p:txBody>
      </p:sp>
    </p:spTree>
    <p:extLst>
      <p:ext uri="{BB962C8B-B14F-4D97-AF65-F5344CB8AC3E}">
        <p14:creationId xmlns:p14="http://schemas.microsoft.com/office/powerpoint/2010/main" val="3951799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0C292-0C75-C13E-2642-EB9F16E1A95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D387850-2136-E1ED-45E9-A594852C07F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EEE33BE-C013-BE81-9D1A-848701C38C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dirty="0"/>
          </a:p>
          <a:p>
            <a:endParaRPr lang="it-IT" sz="1200" kern="1200" dirty="0">
              <a:solidFill>
                <a:schemeClr val="tx1"/>
              </a:solidFill>
              <a:effectLst/>
              <a:latin typeface="+mn-lt"/>
              <a:ea typeface="+mn-ea"/>
              <a:cs typeface="+mn-cs"/>
            </a:endParaRPr>
          </a:p>
        </p:txBody>
      </p:sp>
      <p:sp>
        <p:nvSpPr>
          <p:cNvPr id="4" name="Segnaposto numero diapositiva 3">
            <a:extLst>
              <a:ext uri="{FF2B5EF4-FFF2-40B4-BE49-F238E27FC236}">
                <a16:creationId xmlns:a16="http://schemas.microsoft.com/office/drawing/2014/main" id="{D7A118B3-82E8-872B-D372-8C837B5F13A1}"/>
              </a:ext>
            </a:extLst>
          </p:cNvPr>
          <p:cNvSpPr>
            <a:spLocks noGrp="1"/>
          </p:cNvSpPr>
          <p:nvPr>
            <p:ph type="sldNum" sz="quarter" idx="5"/>
          </p:nvPr>
        </p:nvSpPr>
        <p:spPr/>
        <p:txBody>
          <a:bodyPr/>
          <a:lstStyle/>
          <a:p>
            <a:fld id="{BB1D807C-5AA1-AA44-9518-92D3091C728F}" type="slidenum">
              <a:rPr lang="it-IT"/>
              <a:t>10</a:t>
            </a:fld>
            <a:endParaRPr lang="it-IT"/>
          </a:p>
        </p:txBody>
      </p:sp>
    </p:spTree>
    <p:extLst>
      <p:ext uri="{BB962C8B-B14F-4D97-AF65-F5344CB8AC3E}">
        <p14:creationId xmlns:p14="http://schemas.microsoft.com/office/powerpoint/2010/main" val="3014653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5DD6A-837D-94E1-B8AB-AB040838562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439178B-5919-68F9-7C63-3D27C62A542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A46C526-83DA-9DF4-EA3B-7CDC359C1952}"/>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AA56BB64-C10B-846A-A172-8093249AE67F}"/>
              </a:ext>
            </a:extLst>
          </p:cNvPr>
          <p:cNvSpPr>
            <a:spLocks noGrp="1"/>
          </p:cNvSpPr>
          <p:nvPr>
            <p:ph type="sldNum" sz="quarter" idx="5"/>
          </p:nvPr>
        </p:nvSpPr>
        <p:spPr/>
        <p:txBody>
          <a:bodyPr/>
          <a:lstStyle/>
          <a:p>
            <a:fld id="{BB1D807C-5AA1-AA44-9518-92D3091C728F}" type="slidenum">
              <a:rPr lang="it-IT"/>
              <a:t>11</a:t>
            </a:fld>
            <a:endParaRPr lang="it-IT"/>
          </a:p>
        </p:txBody>
      </p:sp>
    </p:spTree>
    <p:extLst>
      <p:ext uri="{BB962C8B-B14F-4D97-AF65-F5344CB8AC3E}">
        <p14:creationId xmlns:p14="http://schemas.microsoft.com/office/powerpoint/2010/main" val="1630838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D02DE-D474-7D5B-7332-1110AF33FF2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772446D-DF82-3DC2-79FA-B61CAD766F7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31C7C4D-729A-C040-94F8-AD9F391F3944}"/>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CC7A8515-6A9A-F872-75B6-C9B856945DBF}"/>
              </a:ext>
            </a:extLst>
          </p:cNvPr>
          <p:cNvSpPr>
            <a:spLocks noGrp="1"/>
          </p:cNvSpPr>
          <p:nvPr>
            <p:ph type="sldNum" sz="quarter" idx="5"/>
          </p:nvPr>
        </p:nvSpPr>
        <p:spPr/>
        <p:txBody>
          <a:bodyPr/>
          <a:lstStyle/>
          <a:p>
            <a:fld id="{BB1D807C-5AA1-AA44-9518-92D3091C728F}" type="slidenum">
              <a:rPr lang="it-IT"/>
              <a:t>12</a:t>
            </a:fld>
            <a:endParaRPr lang="it-IT"/>
          </a:p>
        </p:txBody>
      </p:sp>
    </p:spTree>
    <p:extLst>
      <p:ext uri="{BB962C8B-B14F-4D97-AF65-F5344CB8AC3E}">
        <p14:creationId xmlns:p14="http://schemas.microsoft.com/office/powerpoint/2010/main" val="2151814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AD432-6B0A-6FAE-9BDD-CFBFB6EEF84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FD75B52-133A-4B55-F1BC-C0359B5ECFA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568CD8B-47ED-8FE6-474B-765AC1E12E00}"/>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5E638BAE-04D9-377D-ED0D-8C42D38DE0B6}"/>
              </a:ext>
            </a:extLst>
          </p:cNvPr>
          <p:cNvSpPr>
            <a:spLocks noGrp="1"/>
          </p:cNvSpPr>
          <p:nvPr>
            <p:ph type="sldNum" sz="quarter" idx="5"/>
          </p:nvPr>
        </p:nvSpPr>
        <p:spPr/>
        <p:txBody>
          <a:bodyPr/>
          <a:lstStyle/>
          <a:p>
            <a:fld id="{BB1D807C-5AA1-AA44-9518-92D3091C728F}" type="slidenum">
              <a:rPr lang="it-IT"/>
              <a:t>13</a:t>
            </a:fld>
            <a:endParaRPr lang="it-IT"/>
          </a:p>
        </p:txBody>
      </p:sp>
    </p:spTree>
    <p:extLst>
      <p:ext uri="{BB962C8B-B14F-4D97-AF65-F5344CB8AC3E}">
        <p14:creationId xmlns:p14="http://schemas.microsoft.com/office/powerpoint/2010/main" val="2187275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D378F-3BCB-63BE-D6DD-F585FCF841F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1B4EEFD-E3DD-A2BD-CDBF-E24DD59D8D5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F4366A0-8217-9627-6345-6C277BB28CBE}"/>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E2D42CDF-1B42-EBC3-31A7-FCBEB63054AF}"/>
              </a:ext>
            </a:extLst>
          </p:cNvPr>
          <p:cNvSpPr>
            <a:spLocks noGrp="1"/>
          </p:cNvSpPr>
          <p:nvPr>
            <p:ph type="sldNum" sz="quarter" idx="5"/>
          </p:nvPr>
        </p:nvSpPr>
        <p:spPr/>
        <p:txBody>
          <a:bodyPr/>
          <a:lstStyle/>
          <a:p>
            <a:fld id="{BB1D807C-5AA1-AA44-9518-92D3091C728F}" type="slidenum">
              <a:rPr lang="it-IT"/>
              <a:t>14</a:t>
            </a:fld>
            <a:endParaRPr lang="it-IT"/>
          </a:p>
        </p:txBody>
      </p:sp>
    </p:spTree>
    <p:extLst>
      <p:ext uri="{BB962C8B-B14F-4D97-AF65-F5344CB8AC3E}">
        <p14:creationId xmlns:p14="http://schemas.microsoft.com/office/powerpoint/2010/main" val="439240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04DC1-0212-3A9F-B907-260E9E7281E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7F7517C-BACC-8206-AC48-226739791A9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49EB4A3-D747-75B4-6B53-4512558952A3}"/>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57F5C6D0-F483-99DA-9216-96D704D24653}"/>
              </a:ext>
            </a:extLst>
          </p:cNvPr>
          <p:cNvSpPr>
            <a:spLocks noGrp="1"/>
          </p:cNvSpPr>
          <p:nvPr>
            <p:ph type="sldNum" sz="quarter" idx="5"/>
          </p:nvPr>
        </p:nvSpPr>
        <p:spPr/>
        <p:txBody>
          <a:bodyPr/>
          <a:lstStyle/>
          <a:p>
            <a:fld id="{BB1D807C-5AA1-AA44-9518-92D3091C728F}" type="slidenum">
              <a:rPr lang="it-IT"/>
              <a:t>15</a:t>
            </a:fld>
            <a:endParaRPr lang="it-IT"/>
          </a:p>
        </p:txBody>
      </p:sp>
    </p:spTree>
    <p:extLst>
      <p:ext uri="{BB962C8B-B14F-4D97-AF65-F5344CB8AC3E}">
        <p14:creationId xmlns:p14="http://schemas.microsoft.com/office/powerpoint/2010/main" val="323878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8EF2D-D8C6-7DC5-3C2B-19CE0F69C98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D012B14-5333-516A-B6F7-2169D774781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2FE7D10-2495-969B-C40B-5C58334ED089}"/>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A587527D-F7F3-DD3D-47DB-5D8BFF22C7A0}"/>
              </a:ext>
            </a:extLst>
          </p:cNvPr>
          <p:cNvSpPr>
            <a:spLocks noGrp="1"/>
          </p:cNvSpPr>
          <p:nvPr>
            <p:ph type="sldNum" sz="quarter" idx="5"/>
          </p:nvPr>
        </p:nvSpPr>
        <p:spPr/>
        <p:txBody>
          <a:bodyPr/>
          <a:lstStyle/>
          <a:p>
            <a:fld id="{BB1D807C-5AA1-AA44-9518-92D3091C728F}" type="slidenum">
              <a:rPr lang="it-IT"/>
              <a:t>16</a:t>
            </a:fld>
            <a:endParaRPr lang="it-IT"/>
          </a:p>
        </p:txBody>
      </p:sp>
    </p:spTree>
    <p:extLst>
      <p:ext uri="{BB962C8B-B14F-4D97-AF65-F5344CB8AC3E}">
        <p14:creationId xmlns:p14="http://schemas.microsoft.com/office/powerpoint/2010/main" val="3227539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FC9E3-56C2-1DC1-3272-7763D244F34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0A582EB-EEBC-2D27-3A42-F2A9E84A3ED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11403A9-A06F-E378-503C-787BE35E0FF2}"/>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CAE543A2-8CDB-9A1B-2D44-3EB189C6BB35}"/>
              </a:ext>
            </a:extLst>
          </p:cNvPr>
          <p:cNvSpPr>
            <a:spLocks noGrp="1"/>
          </p:cNvSpPr>
          <p:nvPr>
            <p:ph type="sldNum" sz="quarter" idx="5"/>
          </p:nvPr>
        </p:nvSpPr>
        <p:spPr/>
        <p:txBody>
          <a:bodyPr/>
          <a:lstStyle/>
          <a:p>
            <a:fld id="{BB1D807C-5AA1-AA44-9518-92D3091C728F}" type="slidenum">
              <a:rPr lang="it-IT"/>
              <a:t>17</a:t>
            </a:fld>
            <a:endParaRPr lang="it-IT"/>
          </a:p>
        </p:txBody>
      </p:sp>
    </p:spTree>
    <p:extLst>
      <p:ext uri="{BB962C8B-B14F-4D97-AF65-F5344CB8AC3E}">
        <p14:creationId xmlns:p14="http://schemas.microsoft.com/office/powerpoint/2010/main" val="1250854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98BB1-508F-D893-DBC9-C1A52A5A40C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F1E8750-35EA-C6D7-9055-8AB472E2EBC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DF06E75-5C41-FFEF-2451-30CA73A4FD1D}"/>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D40CA17B-8F90-9ED1-8487-4A6E84C755B2}"/>
              </a:ext>
            </a:extLst>
          </p:cNvPr>
          <p:cNvSpPr>
            <a:spLocks noGrp="1"/>
          </p:cNvSpPr>
          <p:nvPr>
            <p:ph type="sldNum" sz="quarter" idx="5"/>
          </p:nvPr>
        </p:nvSpPr>
        <p:spPr/>
        <p:txBody>
          <a:bodyPr/>
          <a:lstStyle/>
          <a:p>
            <a:fld id="{BB1D807C-5AA1-AA44-9518-92D3091C728F}" type="slidenum">
              <a:rPr lang="it-IT"/>
              <a:t>18</a:t>
            </a:fld>
            <a:endParaRPr lang="it-IT"/>
          </a:p>
        </p:txBody>
      </p:sp>
    </p:spTree>
    <p:extLst>
      <p:ext uri="{BB962C8B-B14F-4D97-AF65-F5344CB8AC3E}">
        <p14:creationId xmlns:p14="http://schemas.microsoft.com/office/powerpoint/2010/main" val="1204612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CDC5B-2B73-273A-8328-DBA4D0FE884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AFB69CA-54C7-B35F-E1CB-ABA6D120FAE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C4EB90B-6CB4-D0F8-8F44-B3840CC4EA6F}"/>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9631C53A-DFD9-2573-58E6-3F9A8BD4303B}"/>
              </a:ext>
            </a:extLst>
          </p:cNvPr>
          <p:cNvSpPr>
            <a:spLocks noGrp="1"/>
          </p:cNvSpPr>
          <p:nvPr>
            <p:ph type="sldNum" sz="quarter" idx="5"/>
          </p:nvPr>
        </p:nvSpPr>
        <p:spPr/>
        <p:txBody>
          <a:bodyPr/>
          <a:lstStyle/>
          <a:p>
            <a:fld id="{BB1D807C-5AA1-AA44-9518-92D3091C728F}" type="slidenum">
              <a:rPr lang="it-IT"/>
              <a:t>19</a:t>
            </a:fld>
            <a:endParaRPr lang="it-IT"/>
          </a:p>
        </p:txBody>
      </p:sp>
    </p:spTree>
    <p:extLst>
      <p:ext uri="{BB962C8B-B14F-4D97-AF65-F5344CB8AC3E}">
        <p14:creationId xmlns:p14="http://schemas.microsoft.com/office/powerpoint/2010/main" val="282286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D2927-493F-6CEC-F2D5-46EBEE20403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0A348A5-D7E9-7A05-DF2D-FBF43482796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EC324DE-CB1B-D14A-B8AA-6B8848EBDB23}"/>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33D6D835-E731-B3F2-1CF6-75F4F136C443}"/>
              </a:ext>
            </a:extLst>
          </p:cNvPr>
          <p:cNvSpPr>
            <a:spLocks noGrp="1"/>
          </p:cNvSpPr>
          <p:nvPr>
            <p:ph type="sldNum" sz="quarter" idx="5"/>
          </p:nvPr>
        </p:nvSpPr>
        <p:spPr/>
        <p:txBody>
          <a:bodyPr/>
          <a:lstStyle/>
          <a:p>
            <a:fld id="{BB1D807C-5AA1-AA44-9518-92D3091C728F}" type="slidenum">
              <a:rPr lang="it-IT"/>
              <a:t>20</a:t>
            </a:fld>
            <a:endParaRPr lang="it-IT"/>
          </a:p>
        </p:txBody>
      </p:sp>
    </p:spTree>
    <p:extLst>
      <p:ext uri="{BB962C8B-B14F-4D97-AF65-F5344CB8AC3E}">
        <p14:creationId xmlns:p14="http://schemas.microsoft.com/office/powerpoint/2010/main" val="1787275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3A583-3FBE-69CF-D0AE-D06CD821239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F0924D0-2247-F1F5-A5AC-856CABACA18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A332BA2-C52F-D988-D7D9-547ACE39BA92}"/>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104313DE-2AE7-C515-CB82-3F0C8C1DBA0E}"/>
              </a:ext>
            </a:extLst>
          </p:cNvPr>
          <p:cNvSpPr>
            <a:spLocks noGrp="1"/>
          </p:cNvSpPr>
          <p:nvPr>
            <p:ph type="sldNum" sz="quarter" idx="5"/>
          </p:nvPr>
        </p:nvSpPr>
        <p:spPr/>
        <p:txBody>
          <a:bodyPr/>
          <a:lstStyle/>
          <a:p>
            <a:fld id="{BB1D807C-5AA1-AA44-9518-92D3091C728F}" type="slidenum">
              <a:rPr lang="it-IT"/>
              <a:t>21</a:t>
            </a:fld>
            <a:endParaRPr lang="it-IT"/>
          </a:p>
        </p:txBody>
      </p:sp>
    </p:spTree>
    <p:extLst>
      <p:ext uri="{BB962C8B-B14F-4D97-AF65-F5344CB8AC3E}">
        <p14:creationId xmlns:p14="http://schemas.microsoft.com/office/powerpoint/2010/main" val="3704715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7C668-9108-000C-7721-64FDA1B8D2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056F8AE-DBE2-8CA5-86B5-53AF7C1C591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0FC8BCC-9F77-ACAD-52E0-6CB111505B29}"/>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C8CE01EA-660E-AE0B-F12F-D4D0CBAA73AA}"/>
              </a:ext>
            </a:extLst>
          </p:cNvPr>
          <p:cNvSpPr>
            <a:spLocks noGrp="1"/>
          </p:cNvSpPr>
          <p:nvPr>
            <p:ph type="sldNum" sz="quarter" idx="5"/>
          </p:nvPr>
        </p:nvSpPr>
        <p:spPr/>
        <p:txBody>
          <a:bodyPr/>
          <a:lstStyle/>
          <a:p>
            <a:fld id="{BB1D807C-5AA1-AA44-9518-92D3091C728F}" type="slidenum">
              <a:rPr lang="it-IT"/>
              <a:t>22</a:t>
            </a:fld>
            <a:endParaRPr lang="it-IT"/>
          </a:p>
        </p:txBody>
      </p:sp>
    </p:spTree>
    <p:extLst>
      <p:ext uri="{BB962C8B-B14F-4D97-AF65-F5344CB8AC3E}">
        <p14:creationId xmlns:p14="http://schemas.microsoft.com/office/powerpoint/2010/main" val="3194036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F40F7-EF97-FC47-84A5-64FF2AA6C24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5E0B93D-45D7-35A5-27D0-2EF31D817A3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9B0E20E-668D-899B-8338-348F28958CB5}"/>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5F84247D-BEFC-7E4C-30F5-38E51B141537}"/>
              </a:ext>
            </a:extLst>
          </p:cNvPr>
          <p:cNvSpPr>
            <a:spLocks noGrp="1"/>
          </p:cNvSpPr>
          <p:nvPr>
            <p:ph type="sldNum" sz="quarter" idx="5"/>
          </p:nvPr>
        </p:nvSpPr>
        <p:spPr/>
        <p:txBody>
          <a:bodyPr/>
          <a:lstStyle/>
          <a:p>
            <a:fld id="{BB1D807C-5AA1-AA44-9518-92D3091C728F}" type="slidenum">
              <a:rPr lang="it-IT"/>
              <a:t>23</a:t>
            </a:fld>
            <a:endParaRPr lang="it-IT"/>
          </a:p>
        </p:txBody>
      </p:sp>
    </p:spTree>
    <p:extLst>
      <p:ext uri="{BB962C8B-B14F-4D97-AF65-F5344CB8AC3E}">
        <p14:creationId xmlns:p14="http://schemas.microsoft.com/office/powerpoint/2010/main" val="706820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C3744-DAC6-C963-9CB3-BFD1963278C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FE16240-7A11-76C1-A677-39B2007D444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19CD61C-F1B0-5870-3170-12905B677C7A}"/>
              </a:ext>
            </a:extLst>
          </p:cNvPr>
          <p:cNvSpPr>
            <a:spLocks noGrp="1"/>
          </p:cNvSpPr>
          <p:nvPr>
            <p:ph type="body" idx="1"/>
          </p:nvPr>
        </p:nvSpPr>
        <p:spPr/>
        <p:txBody>
          <a:bodyPr/>
          <a:lstStyle/>
          <a:p>
            <a:endParaRPr lang="it-IT" sz="1200" kern="1200">
              <a:solidFill>
                <a:schemeClr val="tx1"/>
              </a:solidFill>
              <a:effectLst/>
              <a:latin typeface="+mn-lt"/>
              <a:ea typeface="+mn-ea"/>
              <a:cs typeface="+mn-cs"/>
            </a:endParaRPr>
          </a:p>
        </p:txBody>
      </p:sp>
      <p:sp>
        <p:nvSpPr>
          <p:cNvPr id="4" name="Segnaposto numero diapositiva 3">
            <a:extLst>
              <a:ext uri="{FF2B5EF4-FFF2-40B4-BE49-F238E27FC236}">
                <a16:creationId xmlns:a16="http://schemas.microsoft.com/office/drawing/2014/main" id="{5FCBDC6A-7348-749B-99A9-F8BCF9CFCD1B}"/>
              </a:ext>
            </a:extLst>
          </p:cNvPr>
          <p:cNvSpPr>
            <a:spLocks noGrp="1"/>
          </p:cNvSpPr>
          <p:nvPr>
            <p:ph type="sldNum" sz="quarter" idx="5"/>
          </p:nvPr>
        </p:nvSpPr>
        <p:spPr/>
        <p:txBody>
          <a:bodyPr/>
          <a:lstStyle/>
          <a:p>
            <a:fld id="{BB1D807C-5AA1-AA44-9518-92D3091C728F}" type="slidenum">
              <a:rPr lang="it-IT"/>
              <a:t>24</a:t>
            </a:fld>
            <a:endParaRPr lang="it-IT"/>
          </a:p>
        </p:txBody>
      </p:sp>
    </p:spTree>
    <p:extLst>
      <p:ext uri="{BB962C8B-B14F-4D97-AF65-F5344CB8AC3E}">
        <p14:creationId xmlns:p14="http://schemas.microsoft.com/office/powerpoint/2010/main" val="4088378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D3B0AD-21E9-7E12-8649-C47EF83F6F01}"/>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D19816AE-D361-D3C3-ECE8-BBC8E055F7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BDC7E183-425E-E2D6-006A-610B997069BF}"/>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5" name="Segnaposto piè di pagina 4">
            <a:extLst>
              <a:ext uri="{FF2B5EF4-FFF2-40B4-BE49-F238E27FC236}">
                <a16:creationId xmlns:a16="http://schemas.microsoft.com/office/drawing/2014/main" id="{29BA02EC-C920-5456-2A3F-1F471CF7809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BBFE873-5E58-CD3A-19AA-C147D29E2256}"/>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1850956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E88540-FFFB-5392-C722-1E75FEA02F8E}"/>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232B164-025A-9707-9203-855699EE4AF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2B41BA4-CC48-EE30-74B3-5E207FC0180D}"/>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5" name="Segnaposto piè di pagina 4">
            <a:extLst>
              <a:ext uri="{FF2B5EF4-FFF2-40B4-BE49-F238E27FC236}">
                <a16:creationId xmlns:a16="http://schemas.microsoft.com/office/drawing/2014/main" id="{367D0ADC-78EE-CD45-B8CF-E1BAE1844A2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35F3E9A-CB07-018F-4CD0-8C0D006BD6A7}"/>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2614107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3D2626E-4B95-F635-63CA-BE16B6CD5AF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D3082BDF-9219-61E7-4FF8-A9CBF96F84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0BF622E-6C57-A73D-34DE-D014660D73FF}"/>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5" name="Segnaposto piè di pagina 4">
            <a:extLst>
              <a:ext uri="{FF2B5EF4-FFF2-40B4-BE49-F238E27FC236}">
                <a16:creationId xmlns:a16="http://schemas.microsoft.com/office/drawing/2014/main" id="{98BD57F3-A4A3-6CD4-D9D6-86C96EEFC27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A8548DFC-D327-5B7E-82BD-4E7CBD1C84AE}"/>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540904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097EF5-079F-0BDD-BFB2-E85766DC985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604A731-6F2B-8E59-33A3-F75F7C5B80CB}"/>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375CE2BD-9253-CDD9-C08B-2FA1B0A75362}"/>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D6154DBC-89CE-8B59-2EDE-4FC5178DE852}"/>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6" name="Segnaposto piè di pagina 5">
            <a:extLst>
              <a:ext uri="{FF2B5EF4-FFF2-40B4-BE49-F238E27FC236}">
                <a16:creationId xmlns:a16="http://schemas.microsoft.com/office/drawing/2014/main" id="{8BC2D7BF-D488-B397-5923-D2417EB234D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78F8969-CA55-7A2F-C397-9CC227352F51}"/>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1952788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D700AB-13E9-73B3-CEAF-71C561477075}"/>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C1096A9E-D2C2-4FBF-CE9C-9CF707CEC3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EC9AEF2A-CB5C-F811-91C3-B5658C5A657C}"/>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1D9E30DA-0DC7-A228-3681-BC735A7A9C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CEE20653-1E5F-C087-D68C-88FCBAC89D6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4F00F11-BC42-47AF-D286-C614AA39E166}"/>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8" name="Segnaposto piè di pagina 7">
            <a:extLst>
              <a:ext uri="{FF2B5EF4-FFF2-40B4-BE49-F238E27FC236}">
                <a16:creationId xmlns:a16="http://schemas.microsoft.com/office/drawing/2014/main" id="{075C3877-5C70-0E8D-D54C-0744BC9338CC}"/>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001742ED-F538-1C52-923D-4F604671CC4F}"/>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2464535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2D066A-B0D4-3F5A-5D18-81C3722560F5}"/>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59B482B9-6211-A9BA-91AE-DB5B09AB84C4}"/>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4" name="Segnaposto piè di pagina 3">
            <a:extLst>
              <a:ext uri="{FF2B5EF4-FFF2-40B4-BE49-F238E27FC236}">
                <a16:creationId xmlns:a16="http://schemas.microsoft.com/office/drawing/2014/main" id="{18186275-1E72-C447-AD5D-74E432F2C0C4}"/>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085BB5B7-7DAD-22B6-DE20-106E889106AF}"/>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2587068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CCD4264-C0B0-7E37-45CC-879BF417FD93}"/>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3" name="Segnaposto piè di pagina 2">
            <a:extLst>
              <a:ext uri="{FF2B5EF4-FFF2-40B4-BE49-F238E27FC236}">
                <a16:creationId xmlns:a16="http://schemas.microsoft.com/office/drawing/2014/main" id="{9407F972-E4BB-4157-9666-EE9B86DDA16E}"/>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997FCC7B-9212-CE4E-6315-A66B3030CC59}"/>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1202614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FF617AA-EA2D-F63F-CC48-FBF92DFE4B3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30354A3-0AEF-B545-8BC4-79D5A98A25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34221448-F495-9633-3E61-B5DBBD92AE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7105D4AD-C46A-1C3E-E039-91BA51E1AAD3}"/>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6" name="Segnaposto piè di pagina 5">
            <a:extLst>
              <a:ext uri="{FF2B5EF4-FFF2-40B4-BE49-F238E27FC236}">
                <a16:creationId xmlns:a16="http://schemas.microsoft.com/office/drawing/2014/main" id="{3DA71A5B-8773-A26D-B88F-0A265775E8A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6F56B142-A079-D985-5C7D-F0F1BE9F709D}"/>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3878842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28A06F1-FA5C-F289-12E7-65E3DAAE845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51A3833F-D2FD-94BB-D917-B36215BB67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86B30B9-8D2C-3E00-7050-FBA5CC3245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4FA2597-8043-91B2-6445-34F2B6517A00}"/>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6" name="Segnaposto piè di pagina 5">
            <a:extLst>
              <a:ext uri="{FF2B5EF4-FFF2-40B4-BE49-F238E27FC236}">
                <a16:creationId xmlns:a16="http://schemas.microsoft.com/office/drawing/2014/main" id="{0797D972-6D16-F10F-11BF-CC26B050248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08E97FD-8CEC-6547-3FBB-3FC9E6BD98FD}"/>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1076976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ACB0ED-F56C-267C-2A73-A92EB8403CC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563A3B0-36B3-6A5F-A01B-0E69B30B2DB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3706373-E6DA-34A4-5464-FACB4B171EB7}"/>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5" name="Segnaposto piè di pagina 4">
            <a:extLst>
              <a:ext uri="{FF2B5EF4-FFF2-40B4-BE49-F238E27FC236}">
                <a16:creationId xmlns:a16="http://schemas.microsoft.com/office/drawing/2014/main" id="{1EA3C94E-7E9B-6A93-65E9-DBDE4285191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3E5D1B9-F9C3-4A16-6C2E-EFA9F601589B}"/>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2634298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6A4D9E4-BFB0-DDBE-986A-26094C314D1C}"/>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889BA286-ACA5-4F90-B382-E2BE6264F6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CB4B676-4EA5-4768-9D24-CD6F8FB145A9}"/>
              </a:ext>
            </a:extLst>
          </p:cNvPr>
          <p:cNvSpPr>
            <a:spLocks noGrp="1"/>
          </p:cNvSpPr>
          <p:nvPr>
            <p:ph type="dt" sz="half" idx="10"/>
          </p:nvPr>
        </p:nvSpPr>
        <p:spPr/>
        <p:txBody>
          <a:bodyPr/>
          <a:lstStyle/>
          <a:p>
            <a:fld id="{5DD26B85-E41A-E941-994A-568E4087BCA2}" type="datetimeFigureOut">
              <a:rPr lang="it-IT" smtClean="0"/>
              <a:t>04/12/25</a:t>
            </a:fld>
            <a:endParaRPr lang="it-IT"/>
          </a:p>
        </p:txBody>
      </p:sp>
      <p:sp>
        <p:nvSpPr>
          <p:cNvPr id="5" name="Segnaposto piè di pagina 4">
            <a:extLst>
              <a:ext uri="{FF2B5EF4-FFF2-40B4-BE49-F238E27FC236}">
                <a16:creationId xmlns:a16="http://schemas.microsoft.com/office/drawing/2014/main" id="{BE415699-BB46-EB6E-30D7-496F963FAD05}"/>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D174AC4-2624-FC4E-0DB1-00454ED314D8}"/>
              </a:ext>
            </a:extLst>
          </p:cNvPr>
          <p:cNvSpPr>
            <a:spLocks noGrp="1"/>
          </p:cNvSpPr>
          <p:nvPr>
            <p:ph type="sldNum" sz="quarter" idx="12"/>
          </p:nvPr>
        </p:nvSpPr>
        <p:spPr/>
        <p:txBody>
          <a:bodyPr/>
          <a:lstStyle/>
          <a:p>
            <a:fld id="{1A5B4533-0151-2349-B925-E1F779A7BA70}" type="slidenum">
              <a:rPr lang="it-IT" smtClean="0"/>
              <a:t>‹N›</a:t>
            </a:fld>
            <a:endParaRPr lang="it-IT"/>
          </a:p>
        </p:txBody>
      </p:sp>
    </p:spTree>
    <p:extLst>
      <p:ext uri="{BB962C8B-B14F-4D97-AF65-F5344CB8AC3E}">
        <p14:creationId xmlns:p14="http://schemas.microsoft.com/office/powerpoint/2010/main" val="1704588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304984D1-316B-2D48-6EA0-6C2CBBB825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22E5D8A9-B9EA-8241-BEED-DCA70C6DD4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D9DCC2A-903E-F48E-2772-ACD2A947E7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D26B85-E41A-E941-994A-568E4087BCA2}" type="datetimeFigureOut">
              <a:rPr lang="it-IT" smtClean="0"/>
              <a:t>04/12/25</a:t>
            </a:fld>
            <a:endParaRPr lang="it-IT"/>
          </a:p>
        </p:txBody>
      </p:sp>
      <p:sp>
        <p:nvSpPr>
          <p:cNvPr id="5" name="Segnaposto piè di pagina 4">
            <a:extLst>
              <a:ext uri="{FF2B5EF4-FFF2-40B4-BE49-F238E27FC236}">
                <a16:creationId xmlns:a16="http://schemas.microsoft.com/office/drawing/2014/main" id="{56ED56E7-3262-16F2-CA8A-03862C21E0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9C98BFC2-C6F5-09B7-0958-1DF98ACD59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5B4533-0151-2349-B925-E1F779A7BA70}" type="slidenum">
              <a:rPr lang="it-IT" smtClean="0"/>
              <a:t>‹N›</a:t>
            </a:fld>
            <a:endParaRPr lang="it-IT"/>
          </a:p>
        </p:txBody>
      </p:sp>
    </p:spTree>
    <p:extLst>
      <p:ext uri="{BB962C8B-B14F-4D97-AF65-F5344CB8AC3E}">
        <p14:creationId xmlns:p14="http://schemas.microsoft.com/office/powerpoint/2010/main" val="17246031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69B94-BB3C-0316-D8EF-36B3F092134C}"/>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E7CEBD42-4883-EF7F-0C93-4FEFCA99D6A5}"/>
              </a:ext>
            </a:extLst>
          </p:cNvPr>
          <p:cNvPicPr/>
          <p:nvPr/>
        </p:nvPicPr>
        <p:blipFill rotWithShape="1">
          <a:blip r:embed="rId2">
            <a:extLst>
              <a:ext uri="{28A0092B-C50C-407E-A947-70E740481C1C}">
                <a14:useLocalDpi xmlns:a14="http://schemas.microsoft.com/office/drawing/2010/main"/>
              </a:ext>
            </a:extLst>
          </a:blip>
          <a:srcRect l="7493" t="9091" r="13316" b="1"/>
          <a:stretch/>
        </p:blipFill>
        <p:spPr>
          <a:xfrm>
            <a:off x="20" y="10"/>
            <a:ext cx="12191981" cy="6857990"/>
          </a:xfrm>
          <a:prstGeom prst="rect">
            <a:avLst/>
          </a:prstGeom>
        </p:spPr>
      </p:pic>
      <p:sp>
        <p:nvSpPr>
          <p:cNvPr id="2" name="Titolo 1">
            <a:extLst>
              <a:ext uri="{FF2B5EF4-FFF2-40B4-BE49-F238E27FC236}">
                <a16:creationId xmlns:a16="http://schemas.microsoft.com/office/drawing/2014/main" id="{8EBBA2F9-9D0B-5A31-BEF9-2DF56554CE11}"/>
              </a:ext>
            </a:extLst>
          </p:cNvPr>
          <p:cNvSpPr>
            <a:spLocks noGrp="1"/>
          </p:cNvSpPr>
          <p:nvPr>
            <p:ph type="ctrTitle"/>
          </p:nvPr>
        </p:nvSpPr>
        <p:spPr>
          <a:xfrm>
            <a:off x="1286189" y="2170167"/>
            <a:ext cx="10088546" cy="1741329"/>
          </a:xfrm>
        </p:spPr>
        <p:txBody>
          <a:bodyPr>
            <a:normAutofit fontScale="90000"/>
          </a:bodyPr>
          <a:lstStyle/>
          <a:p>
            <a:r>
              <a:rPr lang="it-IT" sz="5100" b="1" dirty="0">
                <a:solidFill>
                  <a:schemeClr val="bg1"/>
                </a:solidFill>
                <a:latin typeface="Trebuchet MS" panose="020B0703020202090204" pitchFamily="34" charset="0"/>
              </a:rPr>
              <a:t>La formula risolutiva dell’equazione di terzo grado e la sua storia</a:t>
            </a:r>
            <a:endParaRPr lang="it-IT" sz="5100" dirty="0">
              <a:solidFill>
                <a:schemeClr val="bg1"/>
              </a:solidFill>
              <a:latin typeface="Trebuchet MS" panose="020B0703020202090204" pitchFamily="34" charset="0"/>
            </a:endParaRPr>
          </a:p>
        </p:txBody>
      </p:sp>
      <p:sp>
        <p:nvSpPr>
          <p:cNvPr id="5" name="Rettangolo 4">
            <a:extLst>
              <a:ext uri="{FF2B5EF4-FFF2-40B4-BE49-F238E27FC236}">
                <a16:creationId xmlns:a16="http://schemas.microsoft.com/office/drawing/2014/main" id="{A6D9AE68-F1E9-89D3-4318-31331CA79B85}"/>
              </a:ext>
            </a:extLst>
          </p:cNvPr>
          <p:cNvSpPr/>
          <p:nvPr/>
        </p:nvSpPr>
        <p:spPr>
          <a:xfrm>
            <a:off x="146384" y="102201"/>
            <a:ext cx="11899232" cy="6660339"/>
          </a:xfrm>
          <a:prstGeom prst="rect">
            <a:avLst/>
          </a:prstGeom>
          <a:noFill/>
          <a:ln w="101600">
            <a:gradFill flip="none" rotWithShape="1">
              <a:gsLst>
                <a:gs pos="0">
                  <a:schemeClr val="accent2">
                    <a:lumMod val="50000"/>
                  </a:schemeClr>
                </a:gs>
                <a:gs pos="48000">
                  <a:schemeClr val="accent4">
                    <a:lumMod val="97000"/>
                    <a:lumOff val="3000"/>
                  </a:schemeClr>
                </a:gs>
                <a:gs pos="100000">
                  <a:schemeClr val="accent4">
                    <a:lumMod val="60000"/>
                    <a:lumOff val="40000"/>
                  </a:schemeClr>
                </a:gs>
              </a:gsLst>
              <a:lin ang="135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43616A06-F831-DA93-C324-3B5D5675C5FE}"/>
              </a:ext>
            </a:extLst>
          </p:cNvPr>
          <p:cNvSpPr/>
          <p:nvPr/>
        </p:nvSpPr>
        <p:spPr>
          <a:xfrm>
            <a:off x="1124770" y="2291025"/>
            <a:ext cx="10249965" cy="1942446"/>
          </a:xfrm>
          <a:prstGeom prst="rect">
            <a:avLst/>
          </a:prstGeom>
          <a:noFill/>
          <a:ln w="50800">
            <a:gradFill flip="none" rotWithShape="1">
              <a:gsLst>
                <a:gs pos="0">
                  <a:schemeClr val="accent2">
                    <a:lumMod val="50000"/>
                  </a:schemeClr>
                </a:gs>
                <a:gs pos="48000">
                  <a:schemeClr val="accent4">
                    <a:lumMod val="97000"/>
                    <a:lumOff val="3000"/>
                  </a:schemeClr>
                </a:gs>
                <a:gs pos="100000">
                  <a:schemeClr val="accent4">
                    <a:lumMod val="60000"/>
                    <a:lumOff val="40000"/>
                  </a:schemeClr>
                </a:gs>
              </a:gsLst>
              <a:lin ang="135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Tree>
    <p:extLst>
      <p:ext uri="{BB962C8B-B14F-4D97-AF65-F5344CB8AC3E}">
        <p14:creationId xmlns:p14="http://schemas.microsoft.com/office/powerpoint/2010/main" val="4216565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AA1DB-19EB-5C4E-C42B-739FED5A8B5D}"/>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1630AE47-0861-C5B3-DDB8-08F081D3FCA6}"/>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C7729B00-93D1-A096-EF81-A0A4312D2043}"/>
              </a:ext>
            </a:extLst>
          </p:cNvPr>
          <p:cNvSpPr/>
          <p:nvPr/>
        </p:nvSpPr>
        <p:spPr>
          <a:xfrm>
            <a:off x="109536" y="-6574"/>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809BA6A5-C523-7380-DCD5-F0ABFAEDC634}"/>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CE4BFE6B-B2D4-51CF-F03A-D2BC87151850}"/>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6A1E5853-E2F8-797B-CB35-1FBE6CC998A6}"/>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2</a:t>
            </a:fld>
            <a:endParaRPr lang="it-IT" dirty="0">
              <a:solidFill>
                <a:schemeClr val="tx1"/>
              </a:solidFill>
              <a:latin typeface="Trebuchet MS" panose="020B0703020202090204" pitchFamily="34" charset="0"/>
            </a:endParaRPr>
          </a:p>
        </p:txBody>
      </p:sp>
      <p:pic>
        <p:nvPicPr>
          <p:cNvPr id="3" name="Immagine 2">
            <a:extLst>
              <a:ext uri="{FF2B5EF4-FFF2-40B4-BE49-F238E27FC236}">
                <a16:creationId xmlns:a16="http://schemas.microsoft.com/office/drawing/2014/main" id="{FEF2E0AE-9408-E4A3-9B83-AD7860871BC9}"/>
              </a:ext>
            </a:extLst>
          </p:cNvPr>
          <p:cNvPicPr>
            <a:picLocks noChangeAspect="1"/>
          </p:cNvPicPr>
          <p:nvPr/>
        </p:nvPicPr>
        <p:blipFill>
          <a:blip r:embed="rId4"/>
          <a:srcRect l="29717" t="14207" r="21741" b="35619"/>
          <a:stretch>
            <a:fillRect/>
          </a:stretch>
        </p:blipFill>
        <p:spPr>
          <a:xfrm>
            <a:off x="9857433" y="96253"/>
            <a:ext cx="2115243" cy="2931753"/>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6" name="Rettangolo 5">
            <a:extLst>
              <a:ext uri="{FF2B5EF4-FFF2-40B4-BE49-F238E27FC236}">
                <a16:creationId xmlns:a16="http://schemas.microsoft.com/office/drawing/2014/main" id="{F37945FC-6C69-FB27-29F9-30868049D4F1}"/>
              </a:ext>
            </a:extLst>
          </p:cNvPr>
          <p:cNvSpPr/>
          <p:nvPr/>
        </p:nvSpPr>
        <p:spPr>
          <a:xfrm>
            <a:off x="323474" y="601686"/>
            <a:ext cx="7180091" cy="769441"/>
          </a:xfrm>
          <a:prstGeom prst="rect">
            <a:avLst/>
          </a:prstGeom>
          <a:noFill/>
        </p:spPr>
        <p:txBody>
          <a:bodyPr wrap="none" lIns="91440" tIns="45720" rIns="91440" bIns="45720">
            <a:noAutofit/>
          </a:bodyPr>
          <a:lstStyle/>
          <a:p>
            <a:r>
              <a:rPr lang="it-IT" sz="4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rPr>
              <a:t>Il concetto di equazione</a:t>
            </a:r>
          </a:p>
          <a:p>
            <a:endParaRPr lang="it-IT" sz="4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ndParaRPr>
          </a:p>
        </p:txBody>
      </p:sp>
      <p:sp>
        <p:nvSpPr>
          <p:cNvPr id="8" name="Titolo 1">
            <a:extLst>
              <a:ext uri="{FF2B5EF4-FFF2-40B4-BE49-F238E27FC236}">
                <a16:creationId xmlns:a16="http://schemas.microsoft.com/office/drawing/2014/main" id="{568CF731-228E-0E14-FA17-AABA585E8614}"/>
              </a:ext>
            </a:extLst>
          </p:cNvPr>
          <p:cNvSpPr txBox="1">
            <a:spLocks/>
          </p:cNvSpPr>
          <p:nvPr/>
        </p:nvSpPr>
        <p:spPr>
          <a:xfrm>
            <a:off x="9713100" y="3137529"/>
            <a:ext cx="2326105" cy="646331"/>
          </a:xfrm>
          <a:prstGeom prst="rect">
            <a:avLst/>
          </a:prstGeom>
        </p:spPr>
        <p:txBody>
          <a:bodyPr vert="horz" lIns="90000" tIns="45720" rIns="91440" bIns="4572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Aft>
                <a:spcPts val="1800"/>
              </a:spcAft>
            </a:pPr>
            <a:r>
              <a:rPr lang="it-IT" sz="1600" b="1" dirty="0">
                <a:latin typeface="Trebuchet MS"/>
                <a:cs typeface="Trebuchet MS"/>
              </a:rPr>
              <a:t>Muḥammad ibn Mūsā al-Khwārizmī</a:t>
            </a:r>
            <a:endParaRPr lang="en" sz="1200" b="1" dirty="0">
              <a:latin typeface="Trebuchet MS"/>
              <a:cs typeface="Trebuchet MS"/>
            </a:endParaRPr>
          </a:p>
        </p:txBody>
      </p:sp>
      <p:sp>
        <p:nvSpPr>
          <p:cNvPr id="10" name="object 18">
            <a:extLst>
              <a:ext uri="{FF2B5EF4-FFF2-40B4-BE49-F238E27FC236}">
                <a16:creationId xmlns:a16="http://schemas.microsoft.com/office/drawing/2014/main" id="{F358941D-7441-B14C-4FFB-535D80E380C7}"/>
              </a:ext>
            </a:extLst>
          </p:cNvPr>
          <p:cNvSpPr txBox="1"/>
          <p:nvPr/>
        </p:nvSpPr>
        <p:spPr>
          <a:xfrm>
            <a:off x="610534" y="1812529"/>
            <a:ext cx="5165538" cy="1150187"/>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298450" marR="233679" indent="-285750">
              <a:lnSpc>
                <a:spcPct val="101099"/>
              </a:lnSpc>
              <a:spcBef>
                <a:spcPts val="75"/>
              </a:spcBef>
              <a:buFont typeface="Wingdings" pitchFamily="2" charset="2"/>
              <a:buChar char="q"/>
            </a:pPr>
            <a:endParaRPr lang="it-IT" sz="1800" spc="-5" dirty="0">
              <a:latin typeface="Trebuchet MS"/>
              <a:cs typeface="Trebuchet MS"/>
            </a:endParaRPr>
          </a:p>
          <a:p>
            <a:pPr marL="298450" marR="233679" indent="-285750">
              <a:lnSpc>
                <a:spcPct val="101099"/>
              </a:lnSpc>
              <a:spcBef>
                <a:spcPts val="75"/>
              </a:spcBef>
              <a:buFont typeface="Wingdings" pitchFamily="2" charset="2"/>
              <a:buChar char="q"/>
            </a:pPr>
            <a:r>
              <a:rPr lang="it-IT" sz="1800" spc="-5" dirty="0">
                <a:latin typeface="Trebuchet MS"/>
                <a:cs typeface="Trebuchet MS"/>
              </a:rPr>
              <a:t>Civiltà araba: VIII – IX secolo</a:t>
            </a:r>
          </a:p>
          <a:p>
            <a:pPr marL="298450" marR="233679" indent="-285750">
              <a:lnSpc>
                <a:spcPct val="101099"/>
              </a:lnSpc>
              <a:spcBef>
                <a:spcPts val="75"/>
              </a:spcBef>
              <a:buFont typeface="Wingdings" pitchFamily="2" charset="2"/>
              <a:buChar char="q"/>
            </a:pPr>
            <a:r>
              <a:rPr lang="it-IT" sz="1800" b="1" spc="-5" dirty="0">
                <a:highlight>
                  <a:srgbClr val="FFE699"/>
                </a:highlight>
                <a:latin typeface="Trebuchet MS"/>
                <a:cs typeface="Trebuchet MS"/>
              </a:rPr>
              <a:t>Muḥammad ibn Mūsā al-Khwārizmī</a:t>
            </a:r>
          </a:p>
          <a:p>
            <a:pPr marL="298450" marR="233679" indent="-285750">
              <a:lnSpc>
                <a:spcPct val="101099"/>
              </a:lnSpc>
              <a:spcBef>
                <a:spcPts val="75"/>
              </a:spcBef>
              <a:buFont typeface="Wingdings" pitchFamily="2" charset="2"/>
              <a:buChar char="q"/>
            </a:pPr>
            <a:endParaRPr lang="it-IT" sz="1800" spc="-5" dirty="0">
              <a:latin typeface="Trebuchet MS"/>
              <a:cs typeface="Trebuchet MS"/>
            </a:endParaRPr>
          </a:p>
        </p:txBody>
      </p:sp>
      <p:sp>
        <p:nvSpPr>
          <p:cNvPr id="11" name="Titolo 1">
            <a:extLst>
              <a:ext uri="{FF2B5EF4-FFF2-40B4-BE49-F238E27FC236}">
                <a16:creationId xmlns:a16="http://schemas.microsoft.com/office/drawing/2014/main" id="{93A01CFC-2274-AD69-B80D-5F3F6983260F}"/>
              </a:ext>
            </a:extLst>
          </p:cNvPr>
          <p:cNvSpPr txBox="1">
            <a:spLocks/>
          </p:cNvSpPr>
          <p:nvPr/>
        </p:nvSpPr>
        <p:spPr>
          <a:xfrm>
            <a:off x="700358" y="4662596"/>
            <a:ext cx="9341597" cy="1316964"/>
          </a:xfrm>
          <a:prstGeom prst="rect">
            <a:avLst/>
          </a:prstGeom>
          <a:noFill/>
        </p:spPr>
        <p:txBody>
          <a:bodyPr wrap="square">
            <a:spAutoFit/>
          </a:bodyPr>
          <a:lstStyle>
            <a:defPPr>
              <a:defRPr lang="it-IT"/>
            </a:defPPr>
            <a:lvl1pPr marL="12700" marR="233679">
              <a:lnSpc>
                <a:spcPct val="101099"/>
              </a:lnSpc>
              <a:spcBef>
                <a:spcPts val="75"/>
              </a:spcBef>
              <a:defRPr spc="-5">
                <a:latin typeface="Trebuchet MS"/>
                <a:cs typeface="Trebuchet MS"/>
              </a:defRPr>
            </a:lvl1pPr>
          </a:lstStyle>
          <a:p>
            <a:r>
              <a:rPr lang="it-IT" sz="2000" dirty="0"/>
              <a:t>Il matematico, astronomo e geografo persiano, conosciuto come il padre dell'algebra </a:t>
            </a:r>
            <a:r>
              <a:rPr lang="it-IT" sz="2000" b="1" dirty="0"/>
              <a:t>Muḥammad ibn Mūsā al-Khwārizmī </a:t>
            </a:r>
            <a:r>
              <a:rPr lang="it-IT" sz="2000" dirty="0"/>
              <a:t>(790-850) suddivide le </a:t>
            </a:r>
            <a:r>
              <a:rPr lang="it-IT" sz="2000" b="1" dirty="0"/>
              <a:t>equazioni di primo e secondo grado in sei tipi</a:t>
            </a:r>
            <a:r>
              <a:rPr lang="it-IT" sz="2000" dirty="0"/>
              <a:t>, riportando in ogni caso la regola per calcolare la soluzione positiva</a:t>
            </a:r>
            <a:r>
              <a:rPr lang="it-IT" dirty="0"/>
              <a:t>.</a:t>
            </a:r>
          </a:p>
        </p:txBody>
      </p:sp>
      <p:sp>
        <p:nvSpPr>
          <p:cNvPr id="12" name="Titolo 1">
            <a:extLst>
              <a:ext uri="{FF2B5EF4-FFF2-40B4-BE49-F238E27FC236}">
                <a16:creationId xmlns:a16="http://schemas.microsoft.com/office/drawing/2014/main" id="{E075A95B-9043-D40D-FE7D-779107AA9363}"/>
              </a:ext>
            </a:extLst>
          </p:cNvPr>
          <p:cNvSpPr txBox="1">
            <a:spLocks/>
          </p:cNvSpPr>
          <p:nvPr/>
        </p:nvSpPr>
        <p:spPr>
          <a:xfrm>
            <a:off x="610534" y="3443542"/>
            <a:ext cx="8895429" cy="646332"/>
          </a:xfrm>
          <a:prstGeom prst="rect">
            <a:avLst/>
          </a:prstGeom>
          <a:noFill/>
        </p:spPr>
        <p:txBody>
          <a:bodyPr wrap="none" lIns="91440" tIns="45720" rIns="91440" bIns="45720">
            <a:noAutofit/>
          </a:bodyPr>
          <a:lstStyle>
            <a:defPPr>
              <a:defRPr lang="it-IT"/>
            </a:defPPr>
            <a:lvl1pPr>
              <a:defRPr sz="4400" b="1">
                <a:ln w="19050">
                  <a:solidFill>
                    <a:schemeClr val="tx1"/>
                  </a:solidFill>
                </a:ln>
                <a:solidFill>
                  <a:srgbClr val="FF9800"/>
                </a:solidFill>
                <a:effectLst>
                  <a:outerShdw blurRad="38100" dist="25400" dir="5400000" algn="ctr" rotWithShape="0">
                    <a:srgbClr val="6E747A">
                      <a:alpha val="43000"/>
                    </a:srgbClr>
                  </a:outerShdw>
                </a:effectLst>
                <a:latin typeface="Trebuchet MS" panose="020B0703020202090204" pitchFamily="34" charset="0"/>
              </a:defRPr>
            </a:lvl1pPr>
          </a:lstStyle>
          <a:p>
            <a:r>
              <a:rPr lang="it-IT" sz="3400" dirty="0">
                <a:solidFill>
                  <a:srgbClr val="FFC000"/>
                </a:solidFill>
              </a:rPr>
              <a:t>Nasce il “moderno” concetto di equazione.</a:t>
            </a:r>
          </a:p>
          <a:p>
            <a:endParaRPr lang="it-IT" sz="3400" dirty="0">
              <a:solidFill>
                <a:srgbClr val="FFC000"/>
              </a:solidFill>
            </a:endParaRPr>
          </a:p>
        </p:txBody>
      </p:sp>
      <p:sp>
        <p:nvSpPr>
          <p:cNvPr id="13" name="Rettangolo 12">
            <a:extLst>
              <a:ext uri="{FF2B5EF4-FFF2-40B4-BE49-F238E27FC236}">
                <a16:creationId xmlns:a16="http://schemas.microsoft.com/office/drawing/2014/main" id="{380E13CC-FF8C-7DCE-D1A8-986A7FA5C814}"/>
              </a:ext>
            </a:extLst>
          </p:cNvPr>
          <p:cNvSpPr/>
          <p:nvPr/>
        </p:nvSpPr>
        <p:spPr>
          <a:xfrm>
            <a:off x="555319" y="3345947"/>
            <a:ext cx="9048265" cy="964085"/>
          </a:xfrm>
          <a:prstGeom prst="rect">
            <a:avLst/>
          </a:prstGeom>
          <a:noFill/>
          <a:ln w="101600">
            <a:gradFill flip="none" rotWithShape="1">
              <a:gsLst>
                <a:gs pos="0">
                  <a:schemeClr val="accent2">
                    <a:lumMod val="50000"/>
                  </a:schemeClr>
                </a:gs>
                <a:gs pos="48000">
                  <a:schemeClr val="accent4">
                    <a:lumMod val="97000"/>
                    <a:lumOff val="3000"/>
                  </a:schemeClr>
                </a:gs>
                <a:gs pos="100000">
                  <a:schemeClr val="accent4">
                    <a:lumMod val="60000"/>
                    <a:lumOff val="40000"/>
                  </a:schemeClr>
                </a:gs>
              </a:gsLst>
              <a:lin ang="135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68415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6440D-ABE0-B1E2-A851-8C6A7CD990DF}"/>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C78359C7-8195-A58B-7335-D5371AF9E30D}"/>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587FE547-2725-CBCD-360A-4A0A358A00B6}"/>
              </a:ext>
            </a:extLst>
          </p:cNvPr>
          <p:cNvSpPr/>
          <p:nvPr/>
        </p:nvSpPr>
        <p:spPr>
          <a:xfrm>
            <a:off x="0" y="7856"/>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87563784-5BC1-EC61-3291-E891CE2314E2}"/>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CD4DD17F-936F-2F68-7CFA-A02076DE4097}"/>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192A6246-43EB-CA7D-6DBD-120ED98071A0}"/>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3</a:t>
            </a:fld>
            <a:endParaRPr lang="it-IT" dirty="0">
              <a:solidFill>
                <a:schemeClr val="tx1"/>
              </a:solidFill>
              <a:latin typeface="Trebuchet MS" panose="020B0703020202090204" pitchFamily="34" charset="0"/>
            </a:endParaRPr>
          </a:p>
        </p:txBody>
      </p:sp>
      <p:pic>
        <p:nvPicPr>
          <p:cNvPr id="3" name="Immagine 2">
            <a:extLst>
              <a:ext uri="{FF2B5EF4-FFF2-40B4-BE49-F238E27FC236}">
                <a16:creationId xmlns:a16="http://schemas.microsoft.com/office/drawing/2014/main" id="{DCAA5965-D6BD-81F8-B0F9-42955FF2AD40}"/>
              </a:ext>
            </a:extLst>
          </p:cNvPr>
          <p:cNvPicPr>
            <a:picLocks noChangeAspect="1"/>
          </p:cNvPicPr>
          <p:nvPr/>
        </p:nvPicPr>
        <p:blipFill>
          <a:blip r:embed="rId4"/>
          <a:srcRect l="29717" t="14207" r="21741" b="35619"/>
          <a:stretch>
            <a:fillRect/>
          </a:stretch>
        </p:blipFill>
        <p:spPr>
          <a:xfrm>
            <a:off x="9432761" y="823806"/>
            <a:ext cx="2326105" cy="3224010"/>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8" name="Titolo 1">
            <a:extLst>
              <a:ext uri="{FF2B5EF4-FFF2-40B4-BE49-F238E27FC236}">
                <a16:creationId xmlns:a16="http://schemas.microsoft.com/office/drawing/2014/main" id="{DD9742F2-21F3-CBCE-BAFB-CD3B1A61E309}"/>
              </a:ext>
            </a:extLst>
          </p:cNvPr>
          <p:cNvSpPr txBox="1">
            <a:spLocks/>
          </p:cNvSpPr>
          <p:nvPr/>
        </p:nvSpPr>
        <p:spPr>
          <a:xfrm>
            <a:off x="9432760" y="4080352"/>
            <a:ext cx="2326105" cy="646331"/>
          </a:xfrm>
          <a:prstGeom prst="rect">
            <a:avLst/>
          </a:prstGeom>
        </p:spPr>
        <p:txBody>
          <a:bodyPr vert="horz" lIns="90000" tIns="45720" rIns="91440" bIns="4572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Aft>
                <a:spcPts val="1800"/>
              </a:spcAft>
            </a:pPr>
            <a:r>
              <a:rPr lang="it-IT" sz="1600" b="1" dirty="0">
                <a:latin typeface="Trebuchet MS"/>
                <a:cs typeface="Trebuchet MS"/>
              </a:rPr>
              <a:t>Muḥammad ibn Mūsā al-Khwārizmī</a:t>
            </a:r>
            <a:endParaRPr lang="en" sz="1200" b="1" dirty="0">
              <a:latin typeface="Trebuchet MS"/>
              <a:cs typeface="Trebuchet MS"/>
            </a:endParaRPr>
          </a:p>
        </p:txBody>
      </p:sp>
      <p:sp>
        <p:nvSpPr>
          <p:cNvPr id="11" name="Titolo 1">
            <a:extLst>
              <a:ext uri="{FF2B5EF4-FFF2-40B4-BE49-F238E27FC236}">
                <a16:creationId xmlns:a16="http://schemas.microsoft.com/office/drawing/2014/main" id="{6B43592C-482C-57E9-6179-FFD57D242BAA}"/>
              </a:ext>
            </a:extLst>
          </p:cNvPr>
          <p:cNvSpPr txBox="1">
            <a:spLocks/>
          </p:cNvSpPr>
          <p:nvPr/>
        </p:nvSpPr>
        <p:spPr>
          <a:xfrm>
            <a:off x="1254346" y="1519249"/>
            <a:ext cx="5877022" cy="4003532"/>
          </a:xfrm>
          <a:prstGeom prst="rect">
            <a:avLst/>
          </a:prstGeom>
          <a:noFill/>
        </p:spPr>
        <p:txBody>
          <a:bodyPr wrap="square">
            <a:spAutoFit/>
          </a:bodyPr>
          <a:lstStyle>
            <a:defPPr>
              <a:defRPr lang="it-IT"/>
            </a:defPPr>
            <a:lvl1pPr marL="12700" marR="233679">
              <a:lnSpc>
                <a:spcPct val="101099"/>
              </a:lnSpc>
              <a:spcBef>
                <a:spcPts val="75"/>
              </a:spcBef>
              <a:defRPr spc="-5">
                <a:latin typeface="Trebuchet MS"/>
                <a:cs typeface="Trebuchet MS"/>
              </a:defRPr>
            </a:lvl1pPr>
          </a:lstStyle>
          <a:p>
            <a:r>
              <a:rPr lang="it-IT" sz="2000" dirty="0"/>
              <a:t>1. quadrati uguali a radici: x</a:t>
            </a:r>
            <a:r>
              <a:rPr lang="it-IT" sz="2000" baseline="30000" dirty="0"/>
              <a:t>2</a:t>
            </a:r>
            <a:r>
              <a:rPr lang="it-IT" sz="2000" dirty="0"/>
              <a:t> = x</a:t>
            </a:r>
          </a:p>
          <a:p>
            <a:endParaRPr lang="it-IT" sz="1200" dirty="0"/>
          </a:p>
          <a:p>
            <a:r>
              <a:rPr lang="it-IT" sz="2000" dirty="0"/>
              <a:t>2. quadrati uguali a numeri: x</a:t>
            </a:r>
            <a:r>
              <a:rPr lang="it-IT" sz="2000" baseline="30000" dirty="0"/>
              <a:t>2</a:t>
            </a:r>
            <a:r>
              <a:rPr lang="it-IT" sz="2000" dirty="0"/>
              <a:t> = a</a:t>
            </a:r>
          </a:p>
          <a:p>
            <a:endParaRPr lang="it-IT" sz="1200" dirty="0"/>
          </a:p>
          <a:p>
            <a:r>
              <a:rPr lang="it-IT" sz="2000" dirty="0"/>
              <a:t>3. radici uguali a numeri: x = a</a:t>
            </a:r>
          </a:p>
          <a:p>
            <a:endParaRPr lang="it-IT" sz="1200" dirty="0"/>
          </a:p>
          <a:p>
            <a:r>
              <a:rPr lang="it-IT" sz="2000" dirty="0"/>
              <a:t>4. quadrati e radici uguali a numeri: x</a:t>
            </a:r>
            <a:r>
              <a:rPr lang="it-IT" sz="2000" baseline="30000" dirty="0"/>
              <a:t>2</a:t>
            </a:r>
            <a:r>
              <a:rPr lang="it-IT" sz="2000" dirty="0"/>
              <a:t> + ax = b</a:t>
            </a:r>
          </a:p>
          <a:p>
            <a:endParaRPr lang="it-IT" sz="1200" dirty="0"/>
          </a:p>
          <a:p>
            <a:r>
              <a:rPr lang="it-IT" sz="2000" dirty="0"/>
              <a:t>5. quadrati e numeri uguali a radici: x</a:t>
            </a:r>
            <a:r>
              <a:rPr lang="it-IT" sz="2000" baseline="30000" dirty="0"/>
              <a:t>2</a:t>
            </a:r>
            <a:r>
              <a:rPr lang="it-IT" sz="2000" dirty="0"/>
              <a:t> + a = bx</a:t>
            </a:r>
          </a:p>
          <a:p>
            <a:endParaRPr lang="it-IT" sz="1200" dirty="0"/>
          </a:p>
          <a:p>
            <a:r>
              <a:rPr lang="it-IT" sz="2000" dirty="0"/>
              <a:t>6. quadrati uguali a radici e numeri: x</a:t>
            </a:r>
            <a:r>
              <a:rPr lang="it-IT" sz="2000" baseline="30000" dirty="0"/>
              <a:t>2</a:t>
            </a:r>
            <a:r>
              <a:rPr lang="it-IT" sz="2000" dirty="0"/>
              <a:t> = ax + b</a:t>
            </a:r>
          </a:p>
          <a:p>
            <a:endParaRPr lang="it-IT" dirty="0"/>
          </a:p>
          <a:p>
            <a:r>
              <a:rPr lang="it-IT" dirty="0"/>
              <a:t>(I parametri a e b rappresentano valori positivi)</a:t>
            </a:r>
          </a:p>
          <a:p>
            <a:endParaRPr lang="it-IT" dirty="0"/>
          </a:p>
        </p:txBody>
      </p:sp>
      <p:sp>
        <p:nvSpPr>
          <p:cNvPr id="2" name="Rettangolo 1">
            <a:extLst>
              <a:ext uri="{FF2B5EF4-FFF2-40B4-BE49-F238E27FC236}">
                <a16:creationId xmlns:a16="http://schemas.microsoft.com/office/drawing/2014/main" id="{39573F9D-1401-FBB2-F266-001FAB37B3BF}"/>
              </a:ext>
            </a:extLst>
          </p:cNvPr>
          <p:cNvSpPr/>
          <p:nvPr/>
        </p:nvSpPr>
        <p:spPr>
          <a:xfrm>
            <a:off x="985353" y="1437479"/>
            <a:ext cx="6146015" cy="3983042"/>
          </a:xfrm>
          <a:prstGeom prst="rect">
            <a:avLst/>
          </a:prstGeom>
          <a:noFill/>
          <a:ln w="101600">
            <a:gradFill flip="none" rotWithShape="1">
              <a:gsLst>
                <a:gs pos="0">
                  <a:schemeClr val="accent2">
                    <a:lumMod val="50000"/>
                  </a:schemeClr>
                </a:gs>
                <a:gs pos="48000">
                  <a:schemeClr val="accent4">
                    <a:lumMod val="97000"/>
                    <a:lumOff val="3000"/>
                  </a:schemeClr>
                </a:gs>
                <a:gs pos="100000">
                  <a:schemeClr val="accent4">
                    <a:lumMod val="60000"/>
                    <a:lumOff val="40000"/>
                  </a:schemeClr>
                </a:gs>
              </a:gsLst>
              <a:lin ang="135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E4D26626-4E88-591F-834F-18B368BEDB3D}"/>
              </a:ext>
            </a:extLst>
          </p:cNvPr>
          <p:cNvSpPr txBox="1"/>
          <p:nvPr/>
        </p:nvSpPr>
        <p:spPr>
          <a:xfrm>
            <a:off x="195510" y="569349"/>
            <a:ext cx="7732710" cy="584775"/>
          </a:xfrm>
          <a:prstGeom prst="rect">
            <a:avLst/>
          </a:prstGeom>
          <a:noFill/>
        </p:spPr>
        <p:txBody>
          <a:bodyPr wrap="square" rtlCol="0">
            <a:spAutoFit/>
          </a:bodyPr>
          <a:lstStyle/>
          <a:p>
            <a:r>
              <a:rPr lang="it-IT" sz="32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rPr>
              <a:t>I sei tipi di equazione di 1°o 2° grado</a:t>
            </a:r>
          </a:p>
        </p:txBody>
      </p:sp>
    </p:spTree>
    <p:extLst>
      <p:ext uri="{BB962C8B-B14F-4D97-AF65-F5344CB8AC3E}">
        <p14:creationId xmlns:p14="http://schemas.microsoft.com/office/powerpoint/2010/main" val="66259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11409-BF6D-9CF7-A13F-2A92FBD90E5D}"/>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FCFAE3D5-1A64-34AA-3526-2ABE6B95220D}"/>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68637D7F-BD15-A405-5623-30AC4C232903}"/>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96721E37-AEA8-B6E4-AF24-74E9D4C1F486}"/>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BB8FAF98-0C73-E9AD-59D7-104CA33B79BD}"/>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611E7F68-2B45-9899-4171-B62B53D6C5B4}"/>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4</a:t>
            </a:fld>
            <a:endParaRPr lang="it-IT" dirty="0">
              <a:solidFill>
                <a:schemeClr val="tx1"/>
              </a:solidFill>
              <a:latin typeface="Trebuchet MS" panose="020B0703020202090204" pitchFamily="34" charset="0"/>
            </a:endParaRPr>
          </a:p>
        </p:txBody>
      </p:sp>
      <p:pic>
        <p:nvPicPr>
          <p:cNvPr id="3" name="Immagine 2">
            <a:extLst>
              <a:ext uri="{FF2B5EF4-FFF2-40B4-BE49-F238E27FC236}">
                <a16:creationId xmlns:a16="http://schemas.microsoft.com/office/drawing/2014/main" id="{A3D597E9-7A39-9B0F-5D1F-A8982C1481CD}"/>
              </a:ext>
            </a:extLst>
          </p:cNvPr>
          <p:cNvPicPr>
            <a:picLocks noChangeAspect="1"/>
          </p:cNvPicPr>
          <p:nvPr/>
        </p:nvPicPr>
        <p:blipFill>
          <a:blip r:embed="rId4"/>
          <a:srcRect l="9218" t="6810" r="9038" b="9728"/>
          <a:stretch>
            <a:fillRect/>
          </a:stretch>
        </p:blipFill>
        <p:spPr>
          <a:xfrm>
            <a:off x="9488909" y="137233"/>
            <a:ext cx="2478505" cy="3672943"/>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6" name="Titolo 1">
            <a:extLst>
              <a:ext uri="{FF2B5EF4-FFF2-40B4-BE49-F238E27FC236}">
                <a16:creationId xmlns:a16="http://schemas.microsoft.com/office/drawing/2014/main" id="{752251D0-CE5B-BC3A-5A92-FEEFD8898265}"/>
              </a:ext>
            </a:extLst>
          </p:cNvPr>
          <p:cNvSpPr txBox="1">
            <a:spLocks/>
          </p:cNvSpPr>
          <p:nvPr/>
        </p:nvSpPr>
        <p:spPr>
          <a:xfrm>
            <a:off x="9732415" y="3861693"/>
            <a:ext cx="2326105" cy="646331"/>
          </a:xfrm>
          <a:prstGeom prst="rect">
            <a:avLst/>
          </a:prstGeom>
        </p:spPr>
        <p:txBody>
          <a:bodyPr vert="horz" lIns="90000" tIns="45720" rIns="91440" bIns="4572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spcAft>
                <a:spcPts val="1800"/>
              </a:spcAft>
            </a:pPr>
            <a:r>
              <a:rPr lang="it-IT" sz="1600" b="1" dirty="0">
                <a:latin typeface="Trebuchet MS"/>
                <a:cs typeface="Trebuchet MS"/>
              </a:rPr>
              <a:t>ʿUmar Khayyām</a:t>
            </a:r>
            <a:endParaRPr lang="en" sz="1200" b="1" dirty="0">
              <a:latin typeface="Trebuchet MS"/>
              <a:cs typeface="Trebuchet MS"/>
            </a:endParaRPr>
          </a:p>
        </p:txBody>
      </p:sp>
      <p:sp>
        <p:nvSpPr>
          <p:cNvPr id="8" name="object 18">
            <a:extLst>
              <a:ext uri="{FF2B5EF4-FFF2-40B4-BE49-F238E27FC236}">
                <a16:creationId xmlns:a16="http://schemas.microsoft.com/office/drawing/2014/main" id="{CAD4EAA7-CF6A-9516-DED3-4AA79ED7EBCF}"/>
              </a:ext>
            </a:extLst>
          </p:cNvPr>
          <p:cNvSpPr txBox="1"/>
          <p:nvPr/>
        </p:nvSpPr>
        <p:spPr>
          <a:xfrm>
            <a:off x="296799" y="172054"/>
            <a:ext cx="4070664" cy="1150187"/>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298450" marR="233679" indent="-285750">
              <a:lnSpc>
                <a:spcPct val="101099"/>
              </a:lnSpc>
              <a:spcBef>
                <a:spcPts val="75"/>
              </a:spcBef>
              <a:buFont typeface="Wingdings" pitchFamily="2" charset="2"/>
              <a:buChar char="q"/>
            </a:pPr>
            <a:endParaRPr lang="it-IT" sz="1800" spc="-5" dirty="0">
              <a:latin typeface="Trebuchet MS"/>
              <a:cs typeface="Trebuchet MS"/>
            </a:endParaRPr>
          </a:p>
          <a:p>
            <a:pPr marL="298450" marR="233679" indent="-285750">
              <a:lnSpc>
                <a:spcPct val="101099"/>
              </a:lnSpc>
              <a:spcBef>
                <a:spcPts val="75"/>
              </a:spcBef>
              <a:buFont typeface="Wingdings" pitchFamily="2" charset="2"/>
              <a:buChar char="q"/>
            </a:pPr>
            <a:r>
              <a:rPr lang="it-IT" sz="1800" spc="-5" dirty="0">
                <a:latin typeface="Trebuchet MS"/>
                <a:cs typeface="Trebuchet MS"/>
              </a:rPr>
              <a:t>Antica Persia: XI secolo</a:t>
            </a:r>
          </a:p>
          <a:p>
            <a:pPr marL="298450" marR="233679" indent="-285750">
              <a:lnSpc>
                <a:spcPct val="101099"/>
              </a:lnSpc>
              <a:spcBef>
                <a:spcPts val="75"/>
              </a:spcBef>
              <a:buFont typeface="Wingdings" pitchFamily="2" charset="2"/>
              <a:buChar char="q"/>
            </a:pPr>
            <a:r>
              <a:rPr lang="it-IT" sz="1800" b="1" spc="-5" dirty="0">
                <a:highlight>
                  <a:srgbClr val="FFE699"/>
                </a:highlight>
                <a:latin typeface="Trebuchet MS"/>
                <a:cs typeface="Trebuchet MS"/>
              </a:rPr>
              <a:t>ʿUmar Khayyām</a:t>
            </a:r>
            <a:endParaRPr lang="it-IT" b="1" spc="-5" dirty="0">
              <a:highlight>
                <a:srgbClr val="FFE699"/>
              </a:highlight>
              <a:latin typeface="Trebuchet MS"/>
              <a:cs typeface="Trebuchet MS"/>
            </a:endParaRPr>
          </a:p>
          <a:p>
            <a:pPr marL="298450" marR="233679" indent="-285750">
              <a:lnSpc>
                <a:spcPct val="101099"/>
              </a:lnSpc>
              <a:spcBef>
                <a:spcPts val="75"/>
              </a:spcBef>
              <a:buFont typeface="Wingdings" pitchFamily="2" charset="2"/>
              <a:buChar char="q"/>
            </a:pPr>
            <a:endParaRPr lang="it-IT" sz="1800" spc="-5" dirty="0">
              <a:latin typeface="Trebuchet MS"/>
              <a:cs typeface="Trebuchet MS"/>
            </a:endParaRPr>
          </a:p>
        </p:txBody>
      </p:sp>
      <p:sp>
        <p:nvSpPr>
          <p:cNvPr id="10" name="Titolo 1">
            <a:extLst>
              <a:ext uri="{FF2B5EF4-FFF2-40B4-BE49-F238E27FC236}">
                <a16:creationId xmlns:a16="http://schemas.microsoft.com/office/drawing/2014/main" id="{6D787ABD-A7DF-680B-5651-E22D133CCE90}"/>
              </a:ext>
            </a:extLst>
          </p:cNvPr>
          <p:cNvSpPr txBox="1">
            <a:spLocks/>
          </p:cNvSpPr>
          <p:nvPr/>
        </p:nvSpPr>
        <p:spPr>
          <a:xfrm>
            <a:off x="296799" y="1474223"/>
            <a:ext cx="9058651" cy="2644570"/>
          </a:xfrm>
          <a:prstGeom prst="rect">
            <a:avLst/>
          </a:prstGeom>
          <a:noFill/>
        </p:spPr>
        <p:txBody>
          <a:bodyPr wrap="square">
            <a:spAutoFit/>
          </a:bodyPr>
          <a:lstStyle>
            <a:defPPr>
              <a:defRPr lang="it-IT"/>
            </a:defPPr>
            <a:lvl1pPr marL="12700" marR="233679">
              <a:lnSpc>
                <a:spcPct val="101099"/>
              </a:lnSpc>
              <a:spcBef>
                <a:spcPts val="75"/>
              </a:spcBef>
              <a:defRPr spc="-5">
                <a:latin typeface="Trebuchet MS"/>
                <a:cs typeface="Trebuchet MS"/>
              </a:defRPr>
            </a:lvl1pPr>
          </a:lstStyle>
          <a:p>
            <a:r>
              <a:rPr lang="it-IT" dirty="0"/>
              <a:t>La sua vita è fortemente influenzata dall’instabilità politica (invasione della Siria, della Mesopotamia e della Persia da parte dei Turchi Selgiuchidi) potendo dedicarsi agli studi solo quando ottiene la protezione di un potente. </a:t>
            </a:r>
          </a:p>
          <a:p>
            <a:endParaRPr lang="it-IT" dirty="0"/>
          </a:p>
          <a:p>
            <a:r>
              <a:rPr lang="it-IT" dirty="0"/>
              <a:t>Scrive vari libri su aritmetica, algebra e musica. </a:t>
            </a:r>
          </a:p>
          <a:p>
            <a:endParaRPr lang="it-IT" dirty="0"/>
          </a:p>
          <a:p>
            <a:r>
              <a:rPr lang="it-IT" dirty="0"/>
              <a:t>Nel 1070 si trasferisce a Samarcanda dove realizza il suo capolavoro:  </a:t>
            </a:r>
            <a:r>
              <a:rPr lang="it-IT" b="1" i="1" dirty="0"/>
              <a:t>Trattato sulla dimostrazione dei problemi di algebra </a:t>
            </a:r>
            <a:r>
              <a:rPr lang="it-IT" dirty="0"/>
              <a:t>(Maqāla fi l-jabr wa l-muqābala) in cui si occupa della </a:t>
            </a:r>
            <a:r>
              <a:rPr lang="it-IT" b="1" dirty="0"/>
              <a:t>trasformazione di problemi geometrici in problemi algebrici</a:t>
            </a:r>
            <a:r>
              <a:rPr lang="it-IT" dirty="0"/>
              <a:t>.</a:t>
            </a:r>
          </a:p>
        </p:txBody>
      </p:sp>
      <p:sp>
        <p:nvSpPr>
          <p:cNvPr id="13" name="Titolo 1">
            <a:extLst>
              <a:ext uri="{FF2B5EF4-FFF2-40B4-BE49-F238E27FC236}">
                <a16:creationId xmlns:a16="http://schemas.microsoft.com/office/drawing/2014/main" id="{F70829C4-F455-7DE5-5D8F-010186DF992A}"/>
              </a:ext>
            </a:extLst>
          </p:cNvPr>
          <p:cNvSpPr txBox="1">
            <a:spLocks/>
          </p:cNvSpPr>
          <p:nvPr/>
        </p:nvSpPr>
        <p:spPr>
          <a:xfrm>
            <a:off x="633689" y="4626505"/>
            <a:ext cx="11241485" cy="1668149"/>
          </a:xfrm>
          <a:prstGeom prst="rect">
            <a:avLst/>
          </a:prstGeom>
          <a:noFill/>
        </p:spPr>
        <p:txBody>
          <a:bodyPr wrap="square">
            <a:spAutoFit/>
          </a:bodyPr>
          <a:lstStyle>
            <a:defPPr>
              <a:defRPr lang="it-IT"/>
            </a:defPPr>
            <a:lvl1pPr marL="12700" marR="233679">
              <a:lnSpc>
                <a:spcPct val="101099"/>
              </a:lnSpc>
              <a:spcBef>
                <a:spcPts val="75"/>
              </a:spcBef>
              <a:defRPr spc="-5">
                <a:latin typeface="Trebuchet MS"/>
                <a:cs typeface="Trebuchet MS"/>
              </a:defRPr>
            </a:lvl1pPr>
          </a:lstStyle>
          <a:p>
            <a:r>
              <a:rPr lang="it-IT" b="1" dirty="0"/>
              <a:t>Presenta equazioni di terzo grado per cui propone soluzioni geometriche o numeriche approssimate.</a:t>
            </a:r>
          </a:p>
          <a:p>
            <a:endParaRPr lang="it-IT" sz="1000" dirty="0"/>
          </a:p>
          <a:p>
            <a:r>
              <a:rPr lang="it-IT" dirty="0"/>
              <a:t>Stabilisce che l’</a:t>
            </a:r>
            <a:r>
              <a:rPr lang="it-IT" b="1" dirty="0"/>
              <a:t>equazione di terzo grado </a:t>
            </a:r>
            <a:r>
              <a:rPr lang="it-IT" dirty="0"/>
              <a:t>non può essere risolta utilizzando esclusivamente riga e compasso ed è invece risolubile tramite le coniche, anticipando, in tal modo un risultato che avrebbe dovuto attendere ben 750 anni.</a:t>
            </a:r>
          </a:p>
          <a:p>
            <a:endParaRPr lang="it-IT" dirty="0"/>
          </a:p>
        </p:txBody>
      </p:sp>
      <p:sp>
        <p:nvSpPr>
          <p:cNvPr id="16" name="Rettangolo 15">
            <a:extLst>
              <a:ext uri="{FF2B5EF4-FFF2-40B4-BE49-F238E27FC236}">
                <a16:creationId xmlns:a16="http://schemas.microsoft.com/office/drawing/2014/main" id="{2C96D3BA-5DCA-8A9E-95A7-7479216A17E8}"/>
              </a:ext>
            </a:extLst>
          </p:cNvPr>
          <p:cNvSpPr/>
          <p:nvPr/>
        </p:nvSpPr>
        <p:spPr>
          <a:xfrm>
            <a:off x="352066" y="4540560"/>
            <a:ext cx="11426850" cy="1679361"/>
          </a:xfrm>
          <a:prstGeom prst="rect">
            <a:avLst/>
          </a:prstGeom>
          <a:noFill/>
          <a:ln w="101600">
            <a:gradFill flip="none" rotWithShape="1">
              <a:gsLst>
                <a:gs pos="0">
                  <a:schemeClr val="accent2">
                    <a:lumMod val="50000"/>
                  </a:schemeClr>
                </a:gs>
                <a:gs pos="48000">
                  <a:schemeClr val="accent4">
                    <a:lumMod val="97000"/>
                    <a:lumOff val="3000"/>
                  </a:schemeClr>
                </a:gs>
                <a:gs pos="100000">
                  <a:schemeClr val="accent4">
                    <a:lumMod val="60000"/>
                    <a:lumOff val="40000"/>
                  </a:schemeClr>
                </a:gs>
              </a:gsLst>
              <a:lin ang="135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47267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6BA72-16AE-02A7-7BF9-9EFEC64B9B7C}"/>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06AE39B5-392B-0666-592E-E75E557C7C93}"/>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10EEEEB4-3715-DB4A-D980-A21C31882BFF}"/>
              </a:ext>
            </a:extLst>
          </p:cNvPr>
          <p:cNvSpPr/>
          <p:nvPr/>
        </p:nvSpPr>
        <p:spPr>
          <a:xfrm>
            <a:off x="0" y="15899"/>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1 6">
            <a:extLst>
              <a:ext uri="{FF2B5EF4-FFF2-40B4-BE49-F238E27FC236}">
                <a16:creationId xmlns:a16="http://schemas.microsoft.com/office/drawing/2014/main" id="{EA5440D3-9220-7081-9FA2-6D3109B6085F}"/>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olo 1">
            <a:extLst>
              <a:ext uri="{FF2B5EF4-FFF2-40B4-BE49-F238E27FC236}">
                <a16:creationId xmlns:a16="http://schemas.microsoft.com/office/drawing/2014/main" id="{B8A3D60E-B351-654E-2CE8-C5D59B521CCB}"/>
              </a:ext>
            </a:extLst>
          </p:cNvPr>
          <p:cNvSpPr>
            <a:spLocks noGrp="1"/>
          </p:cNvSpPr>
          <p:nvPr>
            <p:ph type="title"/>
          </p:nvPr>
        </p:nvSpPr>
        <p:spPr>
          <a:xfrm>
            <a:off x="1198248" y="226845"/>
            <a:ext cx="7135326" cy="741590"/>
          </a:xfrm>
          <a:noFill/>
        </p:spPr>
        <p:txBody>
          <a:bodyPr wrap="none" lIns="91440" tIns="45720" rIns="91440" bIns="45720">
            <a:noAutofit/>
          </a:bodyPr>
          <a:lstStyle/>
          <a:p>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Le disfide matematiche del 1500</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endPar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endParaRPr>
          </a:p>
        </p:txBody>
      </p:sp>
      <p:sp>
        <p:nvSpPr>
          <p:cNvPr id="14" name="Segnaposto piè di pagina 13">
            <a:extLst>
              <a:ext uri="{FF2B5EF4-FFF2-40B4-BE49-F238E27FC236}">
                <a16:creationId xmlns:a16="http://schemas.microsoft.com/office/drawing/2014/main" id="{92806E1C-10B2-5DDC-FC8D-09C992229754}"/>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6F93EC52-FAC1-A687-E4FA-A69C6D1A7F12}"/>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5</a:t>
            </a:fld>
            <a:endParaRPr lang="it-IT" dirty="0">
              <a:solidFill>
                <a:schemeClr val="tx1"/>
              </a:solidFill>
              <a:latin typeface="Trebuchet MS" panose="020B0703020202090204" pitchFamily="34" charset="0"/>
            </a:endParaRPr>
          </a:p>
        </p:txBody>
      </p:sp>
      <p:sp>
        <p:nvSpPr>
          <p:cNvPr id="20" name="object 18">
            <a:extLst>
              <a:ext uri="{FF2B5EF4-FFF2-40B4-BE49-F238E27FC236}">
                <a16:creationId xmlns:a16="http://schemas.microsoft.com/office/drawing/2014/main" id="{6B6ACDA8-F373-AF02-EACF-4C500A2E21F8}"/>
              </a:ext>
            </a:extLst>
          </p:cNvPr>
          <p:cNvSpPr txBox="1"/>
          <p:nvPr/>
        </p:nvSpPr>
        <p:spPr>
          <a:xfrm>
            <a:off x="195509" y="724772"/>
            <a:ext cx="8994093" cy="2766206"/>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139700" marR="233679">
              <a:lnSpc>
                <a:spcPct val="101099"/>
              </a:lnSpc>
              <a:spcBef>
                <a:spcPts val="75"/>
              </a:spcBef>
            </a:pPr>
            <a:r>
              <a:rPr lang="it-IT" sz="1900" spc="-5" dirty="0">
                <a:latin typeface="Trebuchet MS"/>
                <a:cs typeface="Trebuchet MS"/>
              </a:rPr>
              <a:t>I matematici italiani del Cinquecento si sfidavano in </a:t>
            </a:r>
            <a:r>
              <a:rPr lang="it-IT" sz="1900" b="1" spc="-5" dirty="0">
                <a:latin typeface="Trebuchet MS"/>
                <a:cs typeface="Trebuchet MS"/>
              </a:rPr>
              <a:t>pubblici duelli</a:t>
            </a:r>
            <a:r>
              <a:rPr lang="it-IT" sz="1900" spc="-5" dirty="0">
                <a:latin typeface="Trebuchet MS"/>
                <a:cs typeface="Trebuchet MS"/>
              </a:rPr>
              <a:t>, di fronte a folle di spettatori, proponendo allo sfidante di risolvere problemi complessi. </a:t>
            </a:r>
          </a:p>
          <a:p>
            <a:pPr marL="139700" marR="233679">
              <a:lnSpc>
                <a:spcPct val="101099"/>
              </a:lnSpc>
              <a:spcBef>
                <a:spcPts val="75"/>
              </a:spcBef>
            </a:pPr>
            <a:endParaRPr lang="it-IT" sz="1000" spc="-5" dirty="0">
              <a:latin typeface="Trebuchet MS"/>
              <a:cs typeface="Trebuchet MS"/>
            </a:endParaRPr>
          </a:p>
          <a:p>
            <a:pPr marL="139700" marR="233679">
              <a:lnSpc>
                <a:spcPct val="101099"/>
              </a:lnSpc>
              <a:spcBef>
                <a:spcPts val="75"/>
              </a:spcBef>
            </a:pPr>
            <a:r>
              <a:rPr lang="it-IT" sz="1900" spc="-5" dirty="0">
                <a:latin typeface="Trebuchet MS"/>
                <a:cs typeface="Trebuchet MS"/>
              </a:rPr>
              <a:t>Le </a:t>
            </a:r>
            <a:r>
              <a:rPr lang="it-IT" sz="1900" b="1" spc="-5" dirty="0">
                <a:latin typeface="Trebuchet MS"/>
                <a:cs typeface="Trebuchet MS"/>
              </a:rPr>
              <a:t>formule risolutive </a:t>
            </a:r>
            <a:r>
              <a:rPr lang="it-IT" sz="1900" spc="-5" dirty="0">
                <a:latin typeface="Trebuchet MS"/>
                <a:cs typeface="Trebuchet MS"/>
              </a:rPr>
              <a:t>di particolari problemi erano custodite come </a:t>
            </a:r>
            <a:r>
              <a:rPr lang="it-IT" sz="1900" b="1" spc="-5" dirty="0">
                <a:latin typeface="Trebuchet MS"/>
                <a:cs typeface="Trebuchet MS"/>
              </a:rPr>
              <a:t>segreti del mestiere</a:t>
            </a:r>
            <a:r>
              <a:rPr lang="it-IT" sz="1900" spc="-5" dirty="0">
                <a:latin typeface="Trebuchet MS"/>
                <a:cs typeface="Trebuchet MS"/>
              </a:rPr>
              <a:t>, pertanto non venivano divulgate e tantomeno dimostrate pubblicamente: rappresentavano un’arma preziosa per le pubbliche disfide.</a:t>
            </a:r>
          </a:p>
          <a:p>
            <a:pPr marL="139700" marR="233679">
              <a:lnSpc>
                <a:spcPct val="101099"/>
              </a:lnSpc>
              <a:spcBef>
                <a:spcPts val="75"/>
              </a:spcBef>
            </a:pPr>
            <a:endParaRPr lang="it-IT" sz="1000" spc="-5" dirty="0">
              <a:latin typeface="Trebuchet MS"/>
              <a:cs typeface="Trebuchet MS"/>
            </a:endParaRPr>
          </a:p>
          <a:p>
            <a:pPr marL="139700" marR="233679">
              <a:lnSpc>
                <a:spcPct val="101099"/>
              </a:lnSpc>
              <a:spcBef>
                <a:spcPts val="75"/>
              </a:spcBef>
            </a:pPr>
            <a:r>
              <a:rPr lang="it-IT" sz="1900" spc="-5" dirty="0">
                <a:latin typeface="Trebuchet MS"/>
                <a:cs typeface="Trebuchet MS"/>
              </a:rPr>
              <a:t>Vincere o perdere una pubblica disfida matematica segnava profondamente il futuro personale, professionale e economico dei due avversari. </a:t>
            </a:r>
          </a:p>
          <a:p>
            <a:pPr marL="12700" marR="233679" algn="ctr">
              <a:lnSpc>
                <a:spcPct val="101099"/>
              </a:lnSpc>
              <a:spcBef>
                <a:spcPts val="75"/>
              </a:spcBef>
            </a:pPr>
            <a:endParaRPr lang="it-IT" sz="1000" spc="-5" dirty="0">
              <a:latin typeface="Trebuchet MS"/>
              <a:cs typeface="Trebuchet MS"/>
            </a:endParaRPr>
          </a:p>
        </p:txBody>
      </p:sp>
      <p:sp>
        <p:nvSpPr>
          <p:cNvPr id="2" name="CasellaDiTesto 1">
            <a:extLst>
              <a:ext uri="{FF2B5EF4-FFF2-40B4-BE49-F238E27FC236}">
                <a16:creationId xmlns:a16="http://schemas.microsoft.com/office/drawing/2014/main" id="{71DDF525-9E60-B844-5699-8647A2ACE2FD}"/>
              </a:ext>
            </a:extLst>
          </p:cNvPr>
          <p:cNvSpPr txBox="1"/>
          <p:nvPr/>
        </p:nvSpPr>
        <p:spPr>
          <a:xfrm>
            <a:off x="4917688" y="1148576"/>
            <a:ext cx="184731" cy="369332"/>
          </a:xfrm>
          <a:prstGeom prst="rect">
            <a:avLst/>
          </a:prstGeom>
          <a:noFill/>
        </p:spPr>
        <p:txBody>
          <a:bodyPr wrap="none" rtlCol="0">
            <a:spAutoFit/>
          </a:bodyPr>
          <a:lstStyle/>
          <a:p>
            <a:endParaRPr lang="it-IT" dirty="0"/>
          </a:p>
        </p:txBody>
      </p:sp>
      <p:pic>
        <p:nvPicPr>
          <p:cNvPr id="6" name="Immagine 5" descr="Immagine che contiene testo, libro&#10;&#10;Descrizione generata automaticamente">
            <a:extLst>
              <a:ext uri="{FF2B5EF4-FFF2-40B4-BE49-F238E27FC236}">
                <a16:creationId xmlns:a16="http://schemas.microsoft.com/office/drawing/2014/main" id="{D63EB847-5AE1-31B5-DC53-CB0F22BCB844}"/>
              </a:ext>
            </a:extLst>
          </p:cNvPr>
          <p:cNvPicPr>
            <a:picLocks noChangeAspect="1"/>
          </p:cNvPicPr>
          <p:nvPr/>
        </p:nvPicPr>
        <p:blipFill>
          <a:blip r:embed="rId4"/>
          <a:stretch>
            <a:fillRect/>
          </a:stretch>
        </p:blipFill>
        <p:spPr>
          <a:xfrm>
            <a:off x="9497432" y="3230538"/>
            <a:ext cx="2386717" cy="3102732"/>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pic>
        <p:nvPicPr>
          <p:cNvPr id="8" name="Immagine 7" descr="Immagine che contiene testo, libro&#10;&#10;Descrizione generata automaticamente">
            <a:extLst>
              <a:ext uri="{FF2B5EF4-FFF2-40B4-BE49-F238E27FC236}">
                <a16:creationId xmlns:a16="http://schemas.microsoft.com/office/drawing/2014/main" id="{2DD9A5FB-2878-0D4C-5966-C55620E04716}"/>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9360525" y="72545"/>
            <a:ext cx="2540701" cy="2929986"/>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10" name="CasellaDiTesto 9">
            <a:extLst>
              <a:ext uri="{FF2B5EF4-FFF2-40B4-BE49-F238E27FC236}">
                <a16:creationId xmlns:a16="http://schemas.microsoft.com/office/drawing/2014/main" id="{9AA3CA0F-0F25-3C30-71FD-8DCD443C6A10}"/>
              </a:ext>
            </a:extLst>
          </p:cNvPr>
          <p:cNvSpPr txBox="1"/>
          <p:nvPr/>
        </p:nvSpPr>
        <p:spPr>
          <a:xfrm>
            <a:off x="10177334" y="2562537"/>
            <a:ext cx="1424116" cy="369332"/>
          </a:xfrm>
          <a:prstGeom prst="rect">
            <a:avLst/>
          </a:prstGeom>
          <a:noFill/>
        </p:spPr>
        <p:txBody>
          <a:bodyPr wrap="square">
            <a:spAutoFit/>
          </a:bodyPr>
          <a:lstStyle/>
          <a:p>
            <a:r>
              <a:rPr lang="it-IT" b="1" dirty="0"/>
              <a:t>Tartaglia</a:t>
            </a:r>
          </a:p>
        </p:txBody>
      </p:sp>
      <p:sp>
        <p:nvSpPr>
          <p:cNvPr id="11" name="CasellaDiTesto 10">
            <a:extLst>
              <a:ext uri="{FF2B5EF4-FFF2-40B4-BE49-F238E27FC236}">
                <a16:creationId xmlns:a16="http://schemas.microsoft.com/office/drawing/2014/main" id="{819778F2-30DE-8572-2F2F-2C84963F45C8}"/>
              </a:ext>
            </a:extLst>
          </p:cNvPr>
          <p:cNvSpPr txBox="1"/>
          <p:nvPr/>
        </p:nvSpPr>
        <p:spPr>
          <a:xfrm>
            <a:off x="10177334" y="5907446"/>
            <a:ext cx="1424116" cy="369332"/>
          </a:xfrm>
          <a:prstGeom prst="rect">
            <a:avLst/>
          </a:prstGeom>
          <a:noFill/>
        </p:spPr>
        <p:txBody>
          <a:bodyPr wrap="square">
            <a:spAutoFit/>
          </a:bodyPr>
          <a:lstStyle/>
          <a:p>
            <a:r>
              <a:rPr lang="it-IT" b="1" dirty="0"/>
              <a:t>Cardano</a:t>
            </a:r>
            <a:endParaRPr lang="it-IT" b="1"/>
          </a:p>
        </p:txBody>
      </p:sp>
      <p:sp>
        <p:nvSpPr>
          <p:cNvPr id="12" name="object 18">
            <a:extLst>
              <a:ext uri="{FF2B5EF4-FFF2-40B4-BE49-F238E27FC236}">
                <a16:creationId xmlns:a16="http://schemas.microsoft.com/office/drawing/2014/main" id="{01DD0470-4269-C525-858F-91BE1DC98A5B}"/>
              </a:ext>
            </a:extLst>
          </p:cNvPr>
          <p:cNvSpPr txBox="1"/>
          <p:nvPr/>
        </p:nvSpPr>
        <p:spPr>
          <a:xfrm>
            <a:off x="195510" y="3745242"/>
            <a:ext cx="9019224" cy="2468689"/>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800" spc="-5" dirty="0">
              <a:latin typeface="Trebuchet MS"/>
              <a:cs typeface="Trebuchet MS"/>
            </a:endParaRPr>
          </a:p>
          <a:p>
            <a:pPr marL="139700" marR="233679">
              <a:lnSpc>
                <a:spcPct val="101099"/>
              </a:lnSpc>
              <a:spcBef>
                <a:spcPts val="75"/>
              </a:spcBef>
            </a:pPr>
            <a:r>
              <a:rPr lang="it-IT" sz="2000" spc="-5" dirty="0">
                <a:latin typeface="Trebuchet MS"/>
                <a:cs typeface="Trebuchet MS"/>
              </a:rPr>
              <a:t>I protagonisti della nostra storia sono Niccolò Fontana detto </a:t>
            </a:r>
            <a:r>
              <a:rPr lang="it-IT" sz="2000" b="1" spc="-5" dirty="0">
                <a:highlight>
                  <a:srgbClr val="FFE699"/>
                </a:highlight>
                <a:latin typeface="Trebuchet MS"/>
                <a:cs typeface="Trebuchet MS"/>
              </a:rPr>
              <a:t>Tartaglia</a:t>
            </a:r>
            <a:r>
              <a:rPr lang="it-IT" sz="2000" spc="-5" dirty="0">
                <a:latin typeface="Trebuchet MS"/>
                <a:cs typeface="Trebuchet MS"/>
              </a:rPr>
              <a:t>, Gerolamo </a:t>
            </a:r>
            <a:r>
              <a:rPr lang="it-IT" sz="2000" b="1" spc="-5" dirty="0">
                <a:highlight>
                  <a:srgbClr val="FFE699"/>
                </a:highlight>
                <a:latin typeface="Trebuchet MS"/>
                <a:cs typeface="Trebuchet MS"/>
              </a:rPr>
              <a:t>Cardano</a:t>
            </a:r>
            <a:r>
              <a:rPr lang="it-IT" sz="2000" spc="-5" dirty="0">
                <a:latin typeface="Trebuchet MS"/>
                <a:cs typeface="Trebuchet MS"/>
              </a:rPr>
              <a:t>, Zuanne de Tonini da Coi, Antonio Maria Fior, Ludovico </a:t>
            </a:r>
            <a:r>
              <a:rPr lang="it-IT" sz="2000" b="1" spc="-5" dirty="0">
                <a:highlight>
                  <a:srgbClr val="FFE699"/>
                </a:highlight>
                <a:latin typeface="Trebuchet MS"/>
                <a:cs typeface="Trebuchet MS"/>
              </a:rPr>
              <a:t>Ferrari</a:t>
            </a:r>
            <a:r>
              <a:rPr lang="it-IT" sz="2000" spc="-5" dirty="0">
                <a:latin typeface="Trebuchet MS"/>
                <a:cs typeface="Trebuchet MS"/>
              </a:rPr>
              <a:t>, Scipione Dal Ferro, Annibale Della Nave.</a:t>
            </a:r>
          </a:p>
          <a:p>
            <a:pPr marL="139700" marR="233679">
              <a:lnSpc>
                <a:spcPct val="101099"/>
              </a:lnSpc>
              <a:spcBef>
                <a:spcPts val="75"/>
              </a:spcBef>
            </a:pPr>
            <a:endParaRPr lang="it-IT" sz="2000" spc="-5" dirty="0">
              <a:latin typeface="Trebuchet MS"/>
              <a:cs typeface="Trebuchet MS"/>
            </a:endParaRPr>
          </a:p>
          <a:p>
            <a:pPr marL="139700" marR="233679">
              <a:lnSpc>
                <a:spcPct val="101099"/>
              </a:lnSpc>
              <a:spcBef>
                <a:spcPts val="75"/>
              </a:spcBef>
            </a:pPr>
            <a:r>
              <a:rPr lang="it-IT" sz="2000" spc="-5" dirty="0">
                <a:highlight>
                  <a:srgbClr val="FFE699"/>
                </a:highlight>
                <a:latin typeface="Trebuchet MS"/>
                <a:cs typeface="Trebuchet MS"/>
              </a:rPr>
              <a:t>Il </a:t>
            </a:r>
            <a:r>
              <a:rPr lang="it-IT" sz="2000" b="1" spc="-5" dirty="0">
                <a:highlight>
                  <a:srgbClr val="FFE699"/>
                </a:highlight>
                <a:latin typeface="Trebuchet MS"/>
                <a:cs typeface="Trebuchet MS"/>
              </a:rPr>
              <a:t>motivo principale della contesa tra Tartaglia e Cardano</a:t>
            </a:r>
            <a:r>
              <a:rPr lang="it-IT" sz="2000" spc="-5" dirty="0">
                <a:highlight>
                  <a:srgbClr val="FFE699"/>
                </a:highlight>
                <a:latin typeface="Trebuchet MS"/>
                <a:cs typeface="Trebuchet MS"/>
              </a:rPr>
              <a:t> è la </a:t>
            </a:r>
            <a:r>
              <a:rPr lang="it-IT" sz="2000" b="1" spc="-5" dirty="0">
                <a:highlight>
                  <a:srgbClr val="FFE699"/>
                </a:highlight>
                <a:latin typeface="Trebuchet MS"/>
                <a:cs typeface="Trebuchet MS"/>
              </a:rPr>
              <a:t>paternità della formula risolutiva per radicali di un’equazione di terzo grado</a:t>
            </a:r>
            <a:r>
              <a:rPr lang="it-IT" sz="2000" spc="-5" dirty="0">
                <a:latin typeface="Trebuchet MS"/>
                <a:cs typeface="Trebuchet MS"/>
              </a:rPr>
              <a:t>.</a:t>
            </a:r>
          </a:p>
          <a:p>
            <a:pPr marL="12700" marR="233679" algn="ctr">
              <a:lnSpc>
                <a:spcPct val="101099"/>
              </a:lnSpc>
              <a:spcBef>
                <a:spcPts val="75"/>
              </a:spcBef>
            </a:pPr>
            <a:endParaRPr lang="it-IT" sz="1800" spc="-5" dirty="0">
              <a:latin typeface="Trebuchet MS"/>
              <a:cs typeface="Trebuchet MS"/>
            </a:endParaRPr>
          </a:p>
        </p:txBody>
      </p:sp>
    </p:spTree>
    <p:extLst>
      <p:ext uri="{BB962C8B-B14F-4D97-AF65-F5344CB8AC3E}">
        <p14:creationId xmlns:p14="http://schemas.microsoft.com/office/powerpoint/2010/main" val="3304118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6CA09-D4B9-680F-00F1-1C187F533EEA}"/>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33393403-D467-B09E-FF2E-55BBDB3F98A2}"/>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3B19D4BC-A4A5-42BC-3F2A-3B2A725B3782}"/>
              </a:ext>
            </a:extLst>
          </p:cNvPr>
          <p:cNvSpPr/>
          <p:nvPr/>
        </p:nvSpPr>
        <p:spPr>
          <a:xfrm>
            <a:off x="0" y="25947"/>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299A3E23-45B0-697E-CE91-470724446253}"/>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457DCC65-855F-A768-5010-295A64497A92}"/>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65C9CA3E-0CF0-71FD-3932-A080572AB29A}"/>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6</a:t>
            </a:fld>
            <a:endParaRPr lang="it-IT" dirty="0">
              <a:solidFill>
                <a:schemeClr val="tx1"/>
              </a:solidFill>
              <a:latin typeface="Trebuchet MS" panose="020B0703020202090204" pitchFamily="34" charset="0"/>
            </a:endParaRPr>
          </a:p>
        </p:txBody>
      </p:sp>
      <p:sp>
        <p:nvSpPr>
          <p:cNvPr id="2" name="Titolo 1">
            <a:extLst>
              <a:ext uri="{FF2B5EF4-FFF2-40B4-BE49-F238E27FC236}">
                <a16:creationId xmlns:a16="http://schemas.microsoft.com/office/drawing/2014/main" id="{3632F6F1-4273-8DB5-7ED6-09B40B7B2860}"/>
              </a:ext>
            </a:extLst>
          </p:cNvPr>
          <p:cNvSpPr>
            <a:spLocks noGrp="1"/>
          </p:cNvSpPr>
          <p:nvPr>
            <p:ph type="title"/>
          </p:nvPr>
        </p:nvSpPr>
        <p:spPr>
          <a:xfrm>
            <a:off x="354675" y="749468"/>
            <a:ext cx="8019580" cy="556061"/>
          </a:xfrm>
          <a:noFill/>
        </p:spPr>
        <p:txBody>
          <a:bodyPr wrap="none" lIns="91440" tIns="45720" rIns="91440" bIns="45720">
            <a:noAutofit/>
          </a:bodyPr>
          <a:lstStyle/>
          <a:p>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La ricerca della formula risolutiva </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generale delle equazioni di terzo grado</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endPar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endParaRPr>
          </a:p>
        </p:txBody>
      </p:sp>
      <p:pic>
        <p:nvPicPr>
          <p:cNvPr id="11" name="Immagine 10" descr="Immagine che contiene testo, libro&#10;&#10;Descrizione generata automaticamente">
            <a:extLst>
              <a:ext uri="{FF2B5EF4-FFF2-40B4-BE49-F238E27FC236}">
                <a16:creationId xmlns:a16="http://schemas.microsoft.com/office/drawing/2014/main" id="{18112D8B-943A-482B-233F-0C5A74534314}"/>
              </a:ext>
            </a:extLst>
          </p:cNvPr>
          <p:cNvPicPr>
            <a:picLocks noChangeAspect="1"/>
          </p:cNvPicPr>
          <p:nvPr/>
        </p:nvPicPr>
        <p:blipFill>
          <a:blip r:embed="rId4"/>
          <a:stretch>
            <a:fillRect/>
          </a:stretch>
        </p:blipFill>
        <p:spPr>
          <a:xfrm>
            <a:off x="9179022" y="3218930"/>
            <a:ext cx="2386717" cy="3102732"/>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pic>
        <p:nvPicPr>
          <p:cNvPr id="12" name="Immagine 11" descr="Immagine che contiene testo, libro&#10;&#10;Descrizione generata automaticamente">
            <a:extLst>
              <a:ext uri="{FF2B5EF4-FFF2-40B4-BE49-F238E27FC236}">
                <a16:creationId xmlns:a16="http://schemas.microsoft.com/office/drawing/2014/main" id="{4AC84DD8-9197-EC33-0F57-41BDD7B61649}"/>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9101212" y="129563"/>
            <a:ext cx="2542336" cy="2931871"/>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13" name="CasellaDiTesto 12">
            <a:extLst>
              <a:ext uri="{FF2B5EF4-FFF2-40B4-BE49-F238E27FC236}">
                <a16:creationId xmlns:a16="http://schemas.microsoft.com/office/drawing/2014/main" id="{75443315-04AE-7977-5A70-D443FEDAF65A}"/>
              </a:ext>
            </a:extLst>
          </p:cNvPr>
          <p:cNvSpPr txBox="1"/>
          <p:nvPr/>
        </p:nvSpPr>
        <p:spPr>
          <a:xfrm>
            <a:off x="9883756" y="2644459"/>
            <a:ext cx="1424116" cy="369332"/>
          </a:xfrm>
          <a:prstGeom prst="rect">
            <a:avLst/>
          </a:prstGeom>
          <a:noFill/>
        </p:spPr>
        <p:txBody>
          <a:bodyPr wrap="square">
            <a:spAutoFit/>
          </a:bodyPr>
          <a:lstStyle/>
          <a:p>
            <a:r>
              <a:rPr lang="it-IT" b="1" dirty="0"/>
              <a:t>Tartaglia</a:t>
            </a:r>
          </a:p>
        </p:txBody>
      </p:sp>
      <p:sp>
        <p:nvSpPr>
          <p:cNvPr id="16" name="CasellaDiTesto 15">
            <a:extLst>
              <a:ext uri="{FF2B5EF4-FFF2-40B4-BE49-F238E27FC236}">
                <a16:creationId xmlns:a16="http://schemas.microsoft.com/office/drawing/2014/main" id="{10B93B5F-6083-C688-4685-6F5B8DEC6A4A}"/>
              </a:ext>
            </a:extLst>
          </p:cNvPr>
          <p:cNvSpPr txBox="1"/>
          <p:nvPr/>
        </p:nvSpPr>
        <p:spPr>
          <a:xfrm>
            <a:off x="9883756" y="5835808"/>
            <a:ext cx="1424116" cy="369332"/>
          </a:xfrm>
          <a:prstGeom prst="rect">
            <a:avLst/>
          </a:prstGeom>
          <a:noFill/>
        </p:spPr>
        <p:txBody>
          <a:bodyPr wrap="square">
            <a:spAutoFit/>
          </a:bodyPr>
          <a:lstStyle/>
          <a:p>
            <a:r>
              <a:rPr lang="it-IT" b="1" dirty="0"/>
              <a:t>Cardano</a:t>
            </a:r>
          </a:p>
        </p:txBody>
      </p:sp>
      <mc:AlternateContent xmlns:mc="http://schemas.openxmlformats.org/markup-compatibility/2006" xmlns:a14="http://schemas.microsoft.com/office/drawing/2010/main">
        <mc:Choice Requires="a14">
          <p:sp>
            <p:nvSpPr>
              <p:cNvPr id="17" name="object 18">
                <a:extLst>
                  <a:ext uri="{FF2B5EF4-FFF2-40B4-BE49-F238E27FC236}">
                    <a16:creationId xmlns:a16="http://schemas.microsoft.com/office/drawing/2014/main" id="{C31185F0-F08D-E780-8AFB-9EAEE8A9F2DB}"/>
                  </a:ext>
                </a:extLst>
              </p:cNvPr>
              <p:cNvSpPr txBox="1"/>
              <p:nvPr/>
            </p:nvSpPr>
            <p:spPr>
              <a:xfrm>
                <a:off x="416418" y="1328808"/>
                <a:ext cx="7896094" cy="3047822"/>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228600" marR="233679">
                  <a:lnSpc>
                    <a:spcPct val="101099"/>
                  </a:lnSpc>
                  <a:spcBef>
                    <a:spcPts val="75"/>
                  </a:spcBef>
                </a:pPr>
                <a:r>
                  <a:rPr lang="it-IT" sz="2000" spc="-5" dirty="0">
                    <a:latin typeface="Trebuchet MS"/>
                    <a:cs typeface="Trebuchet MS"/>
                  </a:rPr>
                  <a:t>All’inizio del 1500 gli algebristi italiani avevano già costruito algoritmi per calcolare le </a:t>
                </a:r>
                <a:r>
                  <a:rPr lang="it-IT" sz="2000" b="1" spc="-5" dirty="0">
                    <a:latin typeface="Trebuchet MS"/>
                    <a:cs typeface="Trebuchet MS"/>
                  </a:rPr>
                  <a:t>radici cubiche </a:t>
                </a:r>
                <a:r>
                  <a:rPr lang="it-IT" sz="2000" spc="-5" dirty="0">
                    <a:latin typeface="Trebuchet MS"/>
                    <a:cs typeface="Trebuchet MS"/>
                  </a:rPr>
                  <a:t>e quindi per risolvere equazioni della forma </a:t>
                </a:r>
                <a:r>
                  <a:rPr lang="it-IT" sz="2000" b="1" spc="-5" dirty="0">
                    <a:latin typeface="Trebuchet MS"/>
                    <a:cs typeface="Trebuchet MS"/>
                  </a:rPr>
                  <a:t>x</a:t>
                </a:r>
                <a:r>
                  <a:rPr lang="it-IT" sz="2000" b="1" spc="-5" baseline="30000" dirty="0">
                    <a:latin typeface="Trebuchet MS"/>
                    <a:cs typeface="Trebuchet MS"/>
                  </a:rPr>
                  <a:t>3</a:t>
                </a:r>
                <a:r>
                  <a:rPr lang="it-IT" sz="2000" b="1" spc="-5" dirty="0">
                    <a:latin typeface="Trebuchet MS"/>
                    <a:cs typeface="Trebuchet MS"/>
                  </a:rPr>
                  <a:t> = a</a:t>
                </a:r>
                <a:r>
                  <a:rPr lang="it-IT" sz="2000" spc="-5" dirty="0">
                    <a:latin typeface="Trebuchet MS"/>
                    <a:cs typeface="Trebuchet MS"/>
                  </a:rPr>
                  <a:t>. </a:t>
                </a:r>
              </a:p>
              <a:p>
                <a:pPr marL="228600" marR="233679">
                  <a:lnSpc>
                    <a:spcPct val="101099"/>
                  </a:lnSpc>
                  <a:spcBef>
                    <a:spcPts val="75"/>
                  </a:spcBef>
                </a:pPr>
                <a:endParaRPr lang="it-IT" sz="1000" spc="-5" dirty="0">
                  <a:latin typeface="Trebuchet MS"/>
                  <a:cs typeface="Trebuchet MS"/>
                </a:endParaRPr>
              </a:p>
              <a:p>
                <a:pPr marL="228600" marR="233679">
                  <a:lnSpc>
                    <a:spcPct val="101099"/>
                  </a:lnSpc>
                  <a:spcBef>
                    <a:spcPts val="75"/>
                  </a:spcBef>
                </a:pPr>
                <a:r>
                  <a:rPr lang="it-IT" sz="2000" spc="-5" dirty="0">
                    <a:latin typeface="Trebuchet MS"/>
                    <a:cs typeface="Trebuchet MS"/>
                  </a:rPr>
                  <a:t>A partire dalla seconda superiore, conosciamo la famosa formula generale relativa alle equazioni di secondo grado </a:t>
                </a:r>
                <a:r>
                  <a:rPr lang="it-IT" sz="2000" b="1" spc="-5" dirty="0">
                    <a:latin typeface="Trebuchet MS"/>
                    <a:cs typeface="Trebuchet MS"/>
                  </a:rPr>
                  <a:t>ax</a:t>
                </a:r>
                <a:r>
                  <a:rPr lang="it-IT" sz="2000" b="1" spc="-5" baseline="30000" dirty="0">
                    <a:latin typeface="Trebuchet MS"/>
                    <a:cs typeface="Trebuchet MS"/>
                  </a:rPr>
                  <a:t>2</a:t>
                </a:r>
                <a:r>
                  <a:rPr lang="it-IT" sz="2000" b="1" spc="-5" dirty="0">
                    <a:latin typeface="Trebuchet MS"/>
                    <a:cs typeface="Trebuchet MS"/>
                  </a:rPr>
                  <a:t>+bx+c=0  </a:t>
                </a:r>
                <a:r>
                  <a:rPr lang="it-IT" sz="2000" spc="-5" dirty="0">
                    <a:latin typeface="Trebuchet MS"/>
                    <a:cs typeface="Trebuchet MS"/>
                  </a:rPr>
                  <a:t>(in forma moderna, con a,b,c numeri reali):</a:t>
                </a:r>
              </a:p>
              <a:p>
                <a:pPr marL="12700" marR="233679" algn="ctr">
                  <a:lnSpc>
                    <a:spcPct val="101099"/>
                  </a:lnSpc>
                  <a:spcBef>
                    <a:spcPts val="75"/>
                  </a:spcBef>
                </a:pPr>
                <a:r>
                  <a:rPr lang="it-IT" sz="2400" b="1" i="1" dirty="0">
                    <a:effectLst/>
                    <a:latin typeface="Times New Roman" panose="02020603050405020304" pitchFamily="18" charset="0"/>
                    <a:cs typeface="Times New Roman" panose="02020603050405020304" pitchFamily="18" charset="0"/>
                  </a:rPr>
                  <a:t>x</a:t>
                </a:r>
                <a:r>
                  <a:rPr lang="it-IT" sz="2800" i="1" dirty="0">
                    <a:effectLst/>
                    <a:latin typeface="Times New Roman" panose="02020603050405020304" pitchFamily="18" charset="0"/>
                    <a:cs typeface="Times New Roman" panose="02020603050405020304" pitchFamily="18" charset="0"/>
                  </a:rPr>
                  <a:t> </a:t>
                </a:r>
                <a:r>
                  <a:rPr lang="it-IT" sz="2400" dirty="0">
                    <a:effectLst/>
                  </a:rPr>
                  <a:t>=</a:t>
                </a:r>
                <a:r>
                  <a:rPr lang="it-IT" sz="2400" b="1" dirty="0"/>
                  <a:t> </a:t>
                </a:r>
                <a14:m>
                  <m:oMath xmlns:m="http://schemas.openxmlformats.org/officeDocument/2006/math">
                    <m:f>
                      <m:fPr>
                        <m:ctrlPr>
                          <a:rPr lang="it-IT" sz="2400" b="1" i="1">
                            <a:latin typeface="Cambria Math" panose="02040503050406030204" pitchFamily="18" charset="0"/>
                          </a:rPr>
                        </m:ctrlPr>
                      </m:fPr>
                      <m:num>
                        <m:r>
                          <a:rPr lang="it-IT" sz="2400" b="1" i="1">
                            <a:latin typeface="Cambria Math" panose="02040503050406030204" pitchFamily="18" charset="0"/>
                          </a:rPr>
                          <m:t>−</m:t>
                        </m:r>
                        <m:r>
                          <a:rPr lang="it-IT" sz="2400" b="1" i="1">
                            <a:latin typeface="Cambria Math" panose="02040503050406030204" pitchFamily="18" charset="0"/>
                          </a:rPr>
                          <m:t>𝒃</m:t>
                        </m:r>
                        <m:r>
                          <a:rPr lang="it-IT" sz="2400" b="1" i="1">
                            <a:latin typeface="Cambria Math" panose="02040503050406030204" pitchFamily="18" charset="0"/>
                          </a:rPr>
                          <m:t>±</m:t>
                        </m:r>
                        <m:rad>
                          <m:radPr>
                            <m:degHide m:val="on"/>
                            <m:ctrlPr>
                              <a:rPr lang="it-IT" sz="2400" b="1" i="1">
                                <a:latin typeface="Cambria Math" panose="02040503050406030204" pitchFamily="18" charset="0"/>
                              </a:rPr>
                            </m:ctrlPr>
                          </m:radPr>
                          <m:deg/>
                          <m:e>
                            <m:sSup>
                              <m:sSupPr>
                                <m:ctrlPr>
                                  <a:rPr lang="it-IT" sz="2400" b="1" i="1">
                                    <a:latin typeface="Cambria Math" panose="02040503050406030204" pitchFamily="18" charset="0"/>
                                  </a:rPr>
                                </m:ctrlPr>
                              </m:sSupPr>
                              <m:e>
                                <m:r>
                                  <a:rPr lang="it-IT" sz="2400" b="1" i="1">
                                    <a:latin typeface="Cambria Math" panose="02040503050406030204" pitchFamily="18" charset="0"/>
                                  </a:rPr>
                                  <m:t>𝒃</m:t>
                                </m:r>
                              </m:e>
                              <m:sup>
                                <m:r>
                                  <a:rPr lang="it-IT" sz="2400" b="1" i="1">
                                    <a:latin typeface="Cambria Math" panose="02040503050406030204" pitchFamily="18" charset="0"/>
                                  </a:rPr>
                                  <m:t>𝟐</m:t>
                                </m:r>
                              </m:sup>
                            </m:sSup>
                            <m:r>
                              <a:rPr lang="it-IT" sz="2400" b="1" i="1">
                                <a:latin typeface="Cambria Math" panose="02040503050406030204" pitchFamily="18" charset="0"/>
                              </a:rPr>
                              <m:t>−</m:t>
                            </m:r>
                            <m:r>
                              <a:rPr lang="it-IT" sz="2400" b="1" i="1">
                                <a:latin typeface="Cambria Math" panose="02040503050406030204" pitchFamily="18" charset="0"/>
                              </a:rPr>
                              <m:t>𝟒</m:t>
                            </m:r>
                            <m:r>
                              <a:rPr lang="it-IT" sz="2400" b="1" i="1">
                                <a:latin typeface="Cambria Math" panose="02040503050406030204" pitchFamily="18" charset="0"/>
                              </a:rPr>
                              <m:t>𝒂𝒄</m:t>
                            </m:r>
                          </m:e>
                        </m:rad>
                      </m:num>
                      <m:den>
                        <m:r>
                          <a:rPr lang="it-IT" sz="2400" b="1" i="1">
                            <a:latin typeface="Cambria Math" panose="02040503050406030204" pitchFamily="18" charset="0"/>
                          </a:rPr>
                          <m:t>𝟐</m:t>
                        </m:r>
                        <m:r>
                          <a:rPr lang="it-IT" sz="2400" b="1" i="1">
                            <a:latin typeface="Cambria Math" panose="02040503050406030204" pitchFamily="18" charset="0"/>
                          </a:rPr>
                          <m:t>𝒂</m:t>
                        </m:r>
                      </m:den>
                    </m:f>
                  </m:oMath>
                </a14:m>
                <a:endParaRPr lang="it-IT" sz="2400" spc="-5" dirty="0">
                  <a:latin typeface="Trebuchet MS"/>
                  <a:cs typeface="Trebuchet MS"/>
                </a:endParaRPr>
              </a:p>
              <a:p>
                <a:pPr marL="12700" marR="233679" algn="ctr">
                  <a:lnSpc>
                    <a:spcPct val="101099"/>
                  </a:lnSpc>
                  <a:spcBef>
                    <a:spcPts val="75"/>
                  </a:spcBef>
                </a:pPr>
                <a:endParaRPr lang="it-IT" sz="1000" spc="-5" dirty="0">
                  <a:latin typeface="Trebuchet MS"/>
                  <a:cs typeface="Trebuchet MS"/>
                </a:endParaRPr>
              </a:p>
            </p:txBody>
          </p:sp>
        </mc:Choice>
        <mc:Fallback xmlns="">
          <p:sp>
            <p:nvSpPr>
              <p:cNvPr id="17" name="object 18">
                <a:extLst>
                  <a:ext uri="{FF2B5EF4-FFF2-40B4-BE49-F238E27FC236}">
                    <a16:creationId xmlns:a16="http://schemas.microsoft.com/office/drawing/2014/main" id="{C31185F0-F08D-E780-8AFB-9EAEE8A9F2DB}"/>
                  </a:ext>
                </a:extLst>
              </p:cNvPr>
              <p:cNvSpPr txBox="1">
                <a:spLocks noRot="1" noChangeAspect="1" noMove="1" noResize="1" noEditPoints="1" noAdjustHandles="1" noChangeArrowheads="1" noChangeShapeType="1" noTextEdit="1"/>
              </p:cNvSpPr>
              <p:nvPr/>
            </p:nvSpPr>
            <p:spPr>
              <a:xfrm>
                <a:off x="416418" y="1328808"/>
                <a:ext cx="7896094" cy="3047822"/>
              </a:xfrm>
              <a:prstGeom prst="rect">
                <a:avLst/>
              </a:prstGeom>
              <a:blipFill>
                <a:blip r:embed="rId6"/>
                <a:stretch>
                  <a:fillRect/>
                </a:stretch>
              </a:blipFill>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a:lstStyle/>
              <a:p>
                <a:r>
                  <a:rPr lang="it-IT">
                    <a:noFill/>
                  </a:rPr>
                  <a:t> </a:t>
                </a:r>
              </a:p>
            </p:txBody>
          </p:sp>
        </mc:Fallback>
      </mc:AlternateContent>
      <p:sp>
        <p:nvSpPr>
          <p:cNvPr id="18" name="object 18">
            <a:extLst>
              <a:ext uri="{FF2B5EF4-FFF2-40B4-BE49-F238E27FC236}">
                <a16:creationId xmlns:a16="http://schemas.microsoft.com/office/drawing/2014/main" id="{4435AAD7-23D9-4E84-CCD3-BC53BDA308DC}"/>
              </a:ext>
            </a:extLst>
          </p:cNvPr>
          <p:cNvSpPr txBox="1"/>
          <p:nvPr/>
        </p:nvSpPr>
        <p:spPr>
          <a:xfrm>
            <a:off x="416418" y="4604284"/>
            <a:ext cx="7896094" cy="1468544"/>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39700" algn="l"/>
            <a:r>
              <a:rPr lang="it-IT" dirty="0"/>
              <a:t>Gli algebristi del Cinquecento erano alla ricerca di un’analoga formula risolutiva generale per radicali corrispondente all’equazione di terzo grado che oggi scriveremmo nella forma</a:t>
            </a:r>
          </a:p>
          <a:p>
            <a:r>
              <a:rPr lang="it-IT" b="1" dirty="0"/>
              <a:t>ax</a:t>
            </a:r>
            <a:r>
              <a:rPr lang="it-IT" b="1" baseline="30000" dirty="0"/>
              <a:t>3</a:t>
            </a:r>
            <a:r>
              <a:rPr lang="it-IT" b="1" dirty="0"/>
              <a:t>+bx</a:t>
            </a:r>
            <a:r>
              <a:rPr lang="it-IT" b="1" baseline="30000" dirty="0"/>
              <a:t>2</a:t>
            </a:r>
            <a:r>
              <a:rPr lang="it-IT" b="1" dirty="0"/>
              <a:t>+cx+d=0</a:t>
            </a:r>
            <a:r>
              <a:rPr lang="it-IT" dirty="0"/>
              <a:t>.</a:t>
            </a:r>
          </a:p>
          <a:p>
            <a:endParaRPr lang="it-IT" sz="1000" dirty="0"/>
          </a:p>
        </p:txBody>
      </p:sp>
    </p:spTree>
    <p:extLst>
      <p:ext uri="{BB962C8B-B14F-4D97-AF65-F5344CB8AC3E}">
        <p14:creationId xmlns:p14="http://schemas.microsoft.com/office/powerpoint/2010/main" val="3100250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188ED-A915-55F1-2BAF-35E3AD8EF3A1}"/>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FA97F78C-FD6C-2CDD-EC8D-FCE01EBE4729}"/>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8F6E4A1D-A84E-8F13-4C88-C00F6AA04E3A}"/>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1 6">
            <a:extLst>
              <a:ext uri="{FF2B5EF4-FFF2-40B4-BE49-F238E27FC236}">
                <a16:creationId xmlns:a16="http://schemas.microsoft.com/office/drawing/2014/main" id="{2F1F4D81-F798-9B5B-5ABA-864BB5AAD5FC}"/>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503975C9-371E-3DF2-FBFB-A6CE343BB727}"/>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FCC606D8-4AA1-0FF6-59E6-53AD93C4695E}"/>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7</a:t>
            </a:fld>
            <a:endParaRPr lang="it-IT" dirty="0">
              <a:solidFill>
                <a:schemeClr val="tx1"/>
              </a:solidFill>
              <a:latin typeface="Trebuchet MS" panose="020B0703020202090204" pitchFamily="34" charset="0"/>
            </a:endParaRPr>
          </a:p>
        </p:txBody>
      </p:sp>
      <p:sp>
        <p:nvSpPr>
          <p:cNvPr id="2" name="CasellaDiTesto 1">
            <a:extLst>
              <a:ext uri="{FF2B5EF4-FFF2-40B4-BE49-F238E27FC236}">
                <a16:creationId xmlns:a16="http://schemas.microsoft.com/office/drawing/2014/main" id="{16AC14C7-DA56-C208-1ADE-C5291C46F86E}"/>
              </a:ext>
            </a:extLst>
          </p:cNvPr>
          <p:cNvSpPr txBox="1"/>
          <p:nvPr/>
        </p:nvSpPr>
        <p:spPr>
          <a:xfrm>
            <a:off x="4917688" y="1148576"/>
            <a:ext cx="184731" cy="369332"/>
          </a:xfrm>
          <a:prstGeom prst="rect">
            <a:avLst/>
          </a:prstGeom>
          <a:noFill/>
        </p:spPr>
        <p:txBody>
          <a:bodyPr wrap="none" rtlCol="0">
            <a:spAutoFit/>
          </a:bodyPr>
          <a:lstStyle/>
          <a:p>
            <a:endParaRPr lang="it-IT" dirty="0"/>
          </a:p>
        </p:txBody>
      </p:sp>
      <p:cxnSp>
        <p:nvCxnSpPr>
          <p:cNvPr id="16" name="Connettore 1 15">
            <a:extLst>
              <a:ext uri="{FF2B5EF4-FFF2-40B4-BE49-F238E27FC236}">
                <a16:creationId xmlns:a16="http://schemas.microsoft.com/office/drawing/2014/main" id="{023FC9E0-5CF8-3BF1-600C-7DF74BDB88E6}"/>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bject 18">
            <a:extLst>
              <a:ext uri="{FF2B5EF4-FFF2-40B4-BE49-F238E27FC236}">
                <a16:creationId xmlns:a16="http://schemas.microsoft.com/office/drawing/2014/main" id="{996DD723-4334-4B91-8A98-C70433AF0A00}"/>
              </a:ext>
            </a:extLst>
          </p:cNvPr>
          <p:cNvSpPr txBox="1"/>
          <p:nvPr/>
        </p:nvSpPr>
        <p:spPr>
          <a:xfrm>
            <a:off x="195510" y="1816641"/>
            <a:ext cx="9171063" cy="2382896"/>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139700" marR="233679">
              <a:lnSpc>
                <a:spcPct val="101099"/>
              </a:lnSpc>
              <a:spcBef>
                <a:spcPts val="75"/>
              </a:spcBef>
            </a:pPr>
            <a:r>
              <a:rPr lang="it-IT" sz="2000" b="1" spc="-5" dirty="0">
                <a:latin typeface="Trebuchet MS"/>
                <a:cs typeface="Trebuchet MS"/>
              </a:rPr>
              <a:t>Niccolò Fontana </a:t>
            </a:r>
            <a:r>
              <a:rPr lang="it-IT" sz="2000" spc="-5" dirty="0">
                <a:latin typeface="Trebuchet MS"/>
                <a:cs typeface="Trebuchet MS"/>
              </a:rPr>
              <a:t>detto </a:t>
            </a:r>
            <a:r>
              <a:rPr lang="it-IT" sz="2000" b="1" spc="-5" dirty="0">
                <a:latin typeface="Trebuchet MS"/>
                <a:cs typeface="Trebuchet MS"/>
              </a:rPr>
              <a:t>Tartaglia</a:t>
            </a:r>
            <a:r>
              <a:rPr lang="it-IT" sz="2000" spc="-5" dirty="0">
                <a:latin typeface="Trebuchet MS"/>
                <a:cs typeface="Trebuchet MS"/>
              </a:rPr>
              <a:t> (nato a Brescia), </a:t>
            </a:r>
            <a:r>
              <a:rPr lang="it-IT" sz="2000" b="1" spc="-5" dirty="0">
                <a:latin typeface="Trebuchet MS"/>
                <a:cs typeface="Trebuchet MS"/>
              </a:rPr>
              <a:t>matematico</a:t>
            </a:r>
            <a:r>
              <a:rPr lang="it-IT" sz="2000" spc="-5" dirty="0">
                <a:latin typeface="Trebuchet MS"/>
                <a:cs typeface="Trebuchet MS"/>
              </a:rPr>
              <a:t>, si occupa genialmente di molte questioni di matematica pura e applicata. A lui si deve la prima traduzione italiana degli </a:t>
            </a:r>
            <a:r>
              <a:rPr lang="it-IT" sz="2000" i="1" spc="-5" dirty="0">
                <a:latin typeface="Trebuchet MS"/>
                <a:cs typeface="Trebuchet MS"/>
              </a:rPr>
              <a:t>Elementi</a:t>
            </a:r>
            <a:r>
              <a:rPr lang="it-IT" sz="2000" spc="-5" dirty="0">
                <a:latin typeface="Trebuchet MS"/>
                <a:cs typeface="Trebuchet MS"/>
              </a:rPr>
              <a:t> di Euclide.</a:t>
            </a:r>
          </a:p>
          <a:p>
            <a:pPr marL="139700" marR="233679">
              <a:lnSpc>
                <a:spcPct val="101099"/>
              </a:lnSpc>
              <a:spcBef>
                <a:spcPts val="75"/>
              </a:spcBef>
            </a:pPr>
            <a:endParaRPr lang="it-IT" sz="1000" spc="-5" dirty="0">
              <a:latin typeface="Trebuchet MS"/>
              <a:cs typeface="Trebuchet MS"/>
            </a:endParaRPr>
          </a:p>
          <a:p>
            <a:pPr marL="139700" marR="233679">
              <a:lnSpc>
                <a:spcPct val="101099"/>
              </a:lnSpc>
              <a:spcBef>
                <a:spcPts val="75"/>
              </a:spcBef>
            </a:pPr>
            <a:r>
              <a:rPr lang="it-IT" sz="2000" spc="-5" dirty="0">
                <a:latin typeface="Trebuchet MS"/>
                <a:cs typeface="Trebuchet MS"/>
              </a:rPr>
              <a:t>Forse figlio di un tale Micheletto "cavallaro» di cui rimane orfano a 6 anni, Tartaglia è un soprannome per la </a:t>
            </a:r>
            <a:r>
              <a:rPr lang="it-IT" sz="2000" b="1" spc="-5" dirty="0">
                <a:latin typeface="Trebuchet MS"/>
                <a:cs typeface="Trebuchet MS"/>
              </a:rPr>
              <a:t>balbuzie </a:t>
            </a:r>
            <a:r>
              <a:rPr lang="it-IT" sz="2000" spc="-5" dirty="0">
                <a:latin typeface="Trebuchet MS"/>
                <a:cs typeface="Trebuchet MS"/>
              </a:rPr>
              <a:t>procuratagli a 12 anni dalla grave ferita alla bocca infertagli da un soldato francese nel sacco di Brescia.</a:t>
            </a:r>
          </a:p>
          <a:p>
            <a:pPr marL="12700" marR="233679" algn="ctr">
              <a:lnSpc>
                <a:spcPct val="101099"/>
              </a:lnSpc>
              <a:spcBef>
                <a:spcPts val="75"/>
              </a:spcBef>
            </a:pPr>
            <a:endParaRPr lang="it-IT" sz="1000" spc="-5" dirty="0">
              <a:latin typeface="Trebuchet MS"/>
              <a:cs typeface="Trebuchet MS"/>
            </a:endParaRPr>
          </a:p>
        </p:txBody>
      </p:sp>
      <p:sp>
        <p:nvSpPr>
          <p:cNvPr id="24" name="object 18">
            <a:extLst>
              <a:ext uri="{FF2B5EF4-FFF2-40B4-BE49-F238E27FC236}">
                <a16:creationId xmlns:a16="http://schemas.microsoft.com/office/drawing/2014/main" id="{72EEAD25-48C3-938B-D690-0AED82E31E77}"/>
              </a:ext>
            </a:extLst>
          </p:cNvPr>
          <p:cNvSpPr txBox="1"/>
          <p:nvPr/>
        </p:nvSpPr>
        <p:spPr>
          <a:xfrm>
            <a:off x="240684" y="4460587"/>
            <a:ext cx="11394911" cy="1510478"/>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800" spc="-5" dirty="0">
              <a:latin typeface="Trebuchet MS"/>
              <a:cs typeface="Trebuchet MS"/>
            </a:endParaRPr>
          </a:p>
          <a:p>
            <a:pPr marL="139700" marR="233679">
              <a:lnSpc>
                <a:spcPct val="101099"/>
              </a:lnSpc>
              <a:spcBef>
                <a:spcPts val="75"/>
              </a:spcBef>
            </a:pPr>
            <a:r>
              <a:rPr lang="it-IT" sz="2000" b="1" spc="-5" dirty="0">
                <a:latin typeface="Trebuchet MS"/>
                <a:cs typeface="Trebuchet MS"/>
              </a:rPr>
              <a:t>Autodidatta</a:t>
            </a:r>
            <a:r>
              <a:rPr lang="it-IT" sz="2000" spc="-5" dirty="0">
                <a:latin typeface="Trebuchet MS"/>
                <a:cs typeface="Trebuchet MS"/>
              </a:rPr>
              <a:t>, per l'estrema povertà della famiglia, a 14 anni può andare alla "scuola di scrivere" solo per una quindicina di giorni. Per questo nutre sempre l'orgoglio per le cognizioni che acquisisce e per le sue scoperte conquistate al di fuori di accademie e università. </a:t>
            </a:r>
          </a:p>
          <a:p>
            <a:pPr marL="12700" marR="233679" algn="ctr">
              <a:lnSpc>
                <a:spcPct val="101099"/>
              </a:lnSpc>
              <a:spcBef>
                <a:spcPts val="75"/>
              </a:spcBef>
            </a:pPr>
            <a:endParaRPr lang="it-IT" spc="-5" dirty="0">
              <a:latin typeface="Trebuchet MS"/>
              <a:cs typeface="Trebuchet MS"/>
            </a:endParaRPr>
          </a:p>
        </p:txBody>
      </p:sp>
      <p:pic>
        <p:nvPicPr>
          <p:cNvPr id="27" name="Immagine 26" descr="Immagine che contiene testo, libro&#10;&#10;Descrizione generata automaticamente">
            <a:extLst>
              <a:ext uri="{FF2B5EF4-FFF2-40B4-BE49-F238E27FC236}">
                <a16:creationId xmlns:a16="http://schemas.microsoft.com/office/drawing/2014/main" id="{6293E86C-0757-7DE8-8174-5A794220FDA5}"/>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536630" y="197763"/>
            <a:ext cx="2289494" cy="2640289"/>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28" name="CasellaDiTesto 27">
            <a:extLst>
              <a:ext uri="{FF2B5EF4-FFF2-40B4-BE49-F238E27FC236}">
                <a16:creationId xmlns:a16="http://schemas.microsoft.com/office/drawing/2014/main" id="{E7C6F900-B4B8-1230-AE58-7CDD2328460F}"/>
              </a:ext>
            </a:extLst>
          </p:cNvPr>
          <p:cNvSpPr txBox="1"/>
          <p:nvPr/>
        </p:nvSpPr>
        <p:spPr>
          <a:xfrm>
            <a:off x="10211479" y="2356104"/>
            <a:ext cx="1424116" cy="369332"/>
          </a:xfrm>
          <a:prstGeom prst="rect">
            <a:avLst/>
          </a:prstGeom>
          <a:noFill/>
        </p:spPr>
        <p:txBody>
          <a:bodyPr wrap="square">
            <a:spAutoFit/>
          </a:bodyPr>
          <a:lstStyle/>
          <a:p>
            <a:r>
              <a:rPr lang="it-IT" b="1" dirty="0"/>
              <a:t>Tartaglia</a:t>
            </a:r>
          </a:p>
        </p:txBody>
      </p:sp>
      <p:sp>
        <p:nvSpPr>
          <p:cNvPr id="3" name="object 18">
            <a:extLst>
              <a:ext uri="{FF2B5EF4-FFF2-40B4-BE49-F238E27FC236}">
                <a16:creationId xmlns:a16="http://schemas.microsoft.com/office/drawing/2014/main" id="{4EA84CE3-F98D-168B-9419-425168D24B27}"/>
              </a:ext>
            </a:extLst>
          </p:cNvPr>
          <p:cNvSpPr txBox="1"/>
          <p:nvPr/>
        </p:nvSpPr>
        <p:spPr>
          <a:xfrm>
            <a:off x="365876" y="785048"/>
            <a:ext cx="3775800" cy="565026"/>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298450" marR="233679" indent="-285750">
              <a:lnSpc>
                <a:spcPct val="101099"/>
              </a:lnSpc>
              <a:spcBef>
                <a:spcPts val="75"/>
              </a:spcBef>
              <a:buFont typeface="Wingdings" pitchFamily="2" charset="2"/>
              <a:buChar char="q"/>
            </a:pPr>
            <a:endParaRPr lang="it-IT" sz="1800" spc="-5" dirty="0">
              <a:latin typeface="Trebuchet MS"/>
              <a:cs typeface="Trebuchet MS"/>
            </a:endParaRPr>
          </a:p>
          <a:p>
            <a:pPr marL="298450" marR="233679" indent="-285750">
              <a:lnSpc>
                <a:spcPct val="101099"/>
              </a:lnSpc>
              <a:spcBef>
                <a:spcPts val="75"/>
              </a:spcBef>
              <a:buFont typeface="Wingdings" pitchFamily="2" charset="2"/>
              <a:buChar char="q"/>
            </a:pPr>
            <a:endParaRPr lang="it-IT" sz="1800" spc="-5" dirty="0">
              <a:latin typeface="Trebuchet MS"/>
              <a:cs typeface="Trebuchet MS"/>
            </a:endParaRPr>
          </a:p>
        </p:txBody>
      </p:sp>
      <p:sp>
        <p:nvSpPr>
          <p:cNvPr id="6" name="Titolo 1">
            <a:extLst>
              <a:ext uri="{FF2B5EF4-FFF2-40B4-BE49-F238E27FC236}">
                <a16:creationId xmlns:a16="http://schemas.microsoft.com/office/drawing/2014/main" id="{BA989232-72EA-81CA-8E30-1C2D676B6001}"/>
              </a:ext>
            </a:extLst>
          </p:cNvPr>
          <p:cNvSpPr txBox="1">
            <a:spLocks/>
          </p:cNvSpPr>
          <p:nvPr/>
        </p:nvSpPr>
        <p:spPr>
          <a:xfrm>
            <a:off x="397548" y="817584"/>
            <a:ext cx="3387440" cy="768296"/>
          </a:xfrm>
          <a:prstGeom prst="rect">
            <a:avLst/>
          </a:prstGeom>
          <a:noFill/>
        </p:spPr>
        <p:txBody>
          <a:bodyPr wrap="none" lIns="91440" tIns="45720" rIns="91440" bIns="45720">
            <a:noAutofit/>
          </a:bodyPr>
          <a:lstStyle>
            <a:defPPr>
              <a:defRPr lang="it-IT"/>
            </a:defPPr>
            <a:lvl1pPr>
              <a:defRPr sz="4400" b="1">
                <a:ln w="19050">
                  <a:solidFill>
                    <a:schemeClr val="tx1"/>
                  </a:solidFill>
                </a:ln>
                <a:solidFill>
                  <a:schemeClr val="accent1"/>
                </a:solidFill>
                <a:effectLst>
                  <a:outerShdw blurRad="38100" dist="25400" dir="5400000" algn="ctr" rotWithShape="0">
                    <a:srgbClr val="6E747A">
                      <a:alpha val="43000"/>
                    </a:srgbClr>
                  </a:outerShdw>
                </a:effectLst>
                <a:latin typeface="Trebuchet MS" panose="020B0703020202090204" pitchFamily="34" charset="0"/>
              </a:defRPr>
            </a:lvl1pPr>
          </a:lstStyle>
          <a:p>
            <a:pPr marL="457200" indent="-457200">
              <a:buFont typeface="Wingdings" pitchFamily="2" charset="2"/>
              <a:buChar char="q"/>
            </a:pPr>
            <a:r>
              <a:rPr lang="it-IT" sz="2800" dirty="0">
                <a:solidFill>
                  <a:schemeClr val="accent2">
                    <a:lumMod val="75000"/>
                  </a:schemeClr>
                </a:solidFill>
              </a:rPr>
              <a:t>Niccolò Tartaglia</a:t>
            </a:r>
          </a:p>
        </p:txBody>
      </p:sp>
    </p:spTree>
    <p:extLst>
      <p:ext uri="{BB962C8B-B14F-4D97-AF65-F5344CB8AC3E}">
        <p14:creationId xmlns:p14="http://schemas.microsoft.com/office/powerpoint/2010/main" val="251557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3BCC2-F5B0-8E4A-AD44-5AC5716179B4}"/>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337DBA0A-417E-6619-0EA3-C2E99DDDBDB1}"/>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5493A474-892A-0919-01FE-4563ED8740AD}"/>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1 6">
            <a:extLst>
              <a:ext uri="{FF2B5EF4-FFF2-40B4-BE49-F238E27FC236}">
                <a16:creationId xmlns:a16="http://schemas.microsoft.com/office/drawing/2014/main" id="{CC0183A3-228B-683C-B424-A70366A383F1}"/>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B2347F6D-C916-CFE6-A410-F92D43C1DB4E}"/>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ADD2F5F6-9B44-941A-203A-2B2FCE3CC103}"/>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8</a:t>
            </a:fld>
            <a:endParaRPr lang="it-IT" dirty="0">
              <a:solidFill>
                <a:schemeClr val="tx1"/>
              </a:solidFill>
              <a:latin typeface="Trebuchet MS" panose="020B0703020202090204" pitchFamily="34" charset="0"/>
            </a:endParaRPr>
          </a:p>
        </p:txBody>
      </p:sp>
      <p:sp>
        <p:nvSpPr>
          <p:cNvPr id="2" name="CasellaDiTesto 1">
            <a:extLst>
              <a:ext uri="{FF2B5EF4-FFF2-40B4-BE49-F238E27FC236}">
                <a16:creationId xmlns:a16="http://schemas.microsoft.com/office/drawing/2014/main" id="{608C6606-98C5-052A-7804-9338FCE65CE0}"/>
              </a:ext>
            </a:extLst>
          </p:cNvPr>
          <p:cNvSpPr txBox="1"/>
          <p:nvPr/>
        </p:nvSpPr>
        <p:spPr>
          <a:xfrm>
            <a:off x="4917688" y="1148576"/>
            <a:ext cx="184731" cy="369332"/>
          </a:xfrm>
          <a:prstGeom prst="rect">
            <a:avLst/>
          </a:prstGeom>
          <a:noFill/>
        </p:spPr>
        <p:txBody>
          <a:bodyPr wrap="none" rtlCol="0">
            <a:spAutoFit/>
          </a:bodyPr>
          <a:lstStyle/>
          <a:p>
            <a:endParaRPr lang="it-IT" dirty="0"/>
          </a:p>
        </p:txBody>
      </p:sp>
      <p:cxnSp>
        <p:nvCxnSpPr>
          <p:cNvPr id="16" name="Connettore 1 15">
            <a:extLst>
              <a:ext uri="{FF2B5EF4-FFF2-40B4-BE49-F238E27FC236}">
                <a16:creationId xmlns:a16="http://schemas.microsoft.com/office/drawing/2014/main" id="{52DD69D8-6089-DDD2-6C2F-3D6C53A02568}"/>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bject 18">
            <a:extLst>
              <a:ext uri="{FF2B5EF4-FFF2-40B4-BE49-F238E27FC236}">
                <a16:creationId xmlns:a16="http://schemas.microsoft.com/office/drawing/2014/main" id="{B93E9195-143C-23F1-FD1B-A77629977DF1}"/>
              </a:ext>
            </a:extLst>
          </p:cNvPr>
          <p:cNvSpPr txBox="1"/>
          <p:nvPr/>
        </p:nvSpPr>
        <p:spPr>
          <a:xfrm>
            <a:off x="386009" y="353860"/>
            <a:ext cx="8723429" cy="3651962"/>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179388" marR="233679">
              <a:lnSpc>
                <a:spcPct val="101099"/>
              </a:lnSpc>
              <a:spcBef>
                <a:spcPts val="75"/>
              </a:spcBef>
            </a:pPr>
            <a:r>
              <a:rPr lang="it-IT" sz="2000" spc="-5" dirty="0">
                <a:latin typeface="Trebuchet MS"/>
                <a:cs typeface="Trebuchet MS"/>
              </a:rPr>
              <a:t>Partecipa vivacemente a molte </a:t>
            </a:r>
            <a:r>
              <a:rPr lang="it-IT" sz="2000" b="1" spc="-5" dirty="0">
                <a:latin typeface="Trebuchet MS"/>
                <a:cs typeface="Trebuchet MS"/>
              </a:rPr>
              <a:t>polemiche scientifiche </a:t>
            </a:r>
            <a:r>
              <a:rPr lang="it-IT" sz="2000" spc="-5" dirty="0">
                <a:latin typeface="Trebuchet MS"/>
                <a:cs typeface="Trebuchet MS"/>
              </a:rPr>
              <a:t>mettendosi pubblicamente in gioco attraverso "cartelli di </a:t>
            </a:r>
            <a:r>
              <a:rPr lang="it-IT" sz="2000" b="1" spc="-5" dirty="0">
                <a:latin typeface="Trebuchet MS"/>
                <a:cs typeface="Trebuchet MS"/>
              </a:rPr>
              <a:t>matematica disfida</a:t>
            </a:r>
            <a:r>
              <a:rPr lang="it-IT" sz="2000" spc="-5" dirty="0">
                <a:latin typeface="Trebuchet MS"/>
                <a:cs typeface="Trebuchet MS"/>
              </a:rPr>
              <a:t>" con i massimi matematici suoi contemporanei. </a:t>
            </a:r>
          </a:p>
          <a:p>
            <a:pPr marL="179388" marR="233679">
              <a:lnSpc>
                <a:spcPct val="101099"/>
              </a:lnSpc>
              <a:spcBef>
                <a:spcPts val="75"/>
              </a:spcBef>
            </a:pPr>
            <a:endParaRPr lang="it-IT" sz="1000" spc="-5" dirty="0">
              <a:latin typeface="Trebuchet MS"/>
              <a:cs typeface="Trebuchet MS"/>
            </a:endParaRPr>
          </a:p>
          <a:p>
            <a:pPr marL="179388" marR="233679">
              <a:lnSpc>
                <a:spcPct val="101099"/>
              </a:lnSpc>
              <a:spcBef>
                <a:spcPts val="75"/>
              </a:spcBef>
            </a:pPr>
            <a:r>
              <a:rPr lang="it-IT" sz="2000" spc="-5" dirty="0">
                <a:latin typeface="Trebuchet MS"/>
                <a:cs typeface="Trebuchet MS"/>
              </a:rPr>
              <a:t>Studia anche le </a:t>
            </a:r>
            <a:r>
              <a:rPr lang="it-IT" sz="2000" b="1" spc="-5" dirty="0">
                <a:latin typeface="Trebuchet MS"/>
                <a:cs typeface="Trebuchet MS"/>
              </a:rPr>
              <a:t>armi</a:t>
            </a:r>
            <a:r>
              <a:rPr lang="it-IT" sz="2000" spc="-5" dirty="0">
                <a:latin typeface="Trebuchet MS"/>
                <a:cs typeface="Trebuchet MS"/>
              </a:rPr>
              <a:t> e il loro funzionamento e pubblica un </a:t>
            </a:r>
            <a:r>
              <a:rPr lang="it-IT" sz="2000" b="1" spc="-5" dirty="0">
                <a:latin typeface="Trebuchet MS"/>
                <a:cs typeface="Trebuchet MS"/>
              </a:rPr>
              <a:t>trattato sulla balistica </a:t>
            </a:r>
            <a:r>
              <a:rPr lang="it-IT" sz="2000" spc="-5" dirty="0">
                <a:latin typeface="Trebuchet MS"/>
                <a:cs typeface="Trebuchet MS"/>
              </a:rPr>
              <a:t>per analizzare e descrivere la traiettoria seguita dai proiettili. </a:t>
            </a:r>
          </a:p>
          <a:p>
            <a:pPr marL="179388" marR="233679">
              <a:lnSpc>
                <a:spcPct val="101099"/>
              </a:lnSpc>
              <a:spcBef>
                <a:spcPts val="75"/>
              </a:spcBef>
            </a:pPr>
            <a:r>
              <a:rPr lang="it-IT" sz="2000" spc="-5" dirty="0">
                <a:latin typeface="Trebuchet MS"/>
                <a:cs typeface="Trebuchet MS"/>
              </a:rPr>
              <a:t>Stabilisce (erroneamente) in linea teorica che la traiettoria seguita dai proiettili è costituita da due tratti rettilinei raccordati da un arco di circonferenza (in via sperimentale osserva però che la gravità rende le parti rettilinee “un po' curve” in ogni loro punto). </a:t>
            </a:r>
          </a:p>
          <a:p>
            <a:pPr marL="179388" marR="233679">
              <a:lnSpc>
                <a:spcPct val="101099"/>
              </a:lnSpc>
              <a:spcBef>
                <a:spcPts val="75"/>
              </a:spcBef>
            </a:pPr>
            <a:r>
              <a:rPr lang="it-IT" sz="2000" spc="-5" dirty="0">
                <a:latin typeface="Trebuchet MS"/>
                <a:cs typeface="Trebuchet MS"/>
              </a:rPr>
              <a:t>Individua in 45° l'angolo che rende massima la </a:t>
            </a:r>
            <a:r>
              <a:rPr lang="it-IT" sz="2000" b="1" spc="-5" dirty="0">
                <a:latin typeface="Trebuchet MS"/>
                <a:cs typeface="Trebuchet MS"/>
              </a:rPr>
              <a:t>gittata</a:t>
            </a:r>
            <a:r>
              <a:rPr lang="it-IT" sz="2000" spc="-5" dirty="0">
                <a:latin typeface="Trebuchet MS"/>
                <a:cs typeface="Trebuchet MS"/>
              </a:rPr>
              <a:t> dello sparo. </a:t>
            </a:r>
          </a:p>
          <a:p>
            <a:pPr marL="12700" marR="233679" algn="ctr">
              <a:lnSpc>
                <a:spcPct val="101099"/>
              </a:lnSpc>
              <a:spcBef>
                <a:spcPts val="75"/>
              </a:spcBef>
            </a:pPr>
            <a:endParaRPr lang="it-IT" sz="1000" spc="-5" dirty="0">
              <a:latin typeface="Trebuchet MS"/>
              <a:cs typeface="Trebuchet MS"/>
            </a:endParaRPr>
          </a:p>
        </p:txBody>
      </p:sp>
      <p:sp>
        <p:nvSpPr>
          <p:cNvPr id="24" name="object 18">
            <a:extLst>
              <a:ext uri="{FF2B5EF4-FFF2-40B4-BE49-F238E27FC236}">
                <a16:creationId xmlns:a16="http://schemas.microsoft.com/office/drawing/2014/main" id="{4971558A-1EA4-3FB9-C07B-2832DDBD1E3C}"/>
              </a:ext>
            </a:extLst>
          </p:cNvPr>
          <p:cNvSpPr txBox="1"/>
          <p:nvPr/>
        </p:nvSpPr>
        <p:spPr>
          <a:xfrm>
            <a:off x="275478" y="4310826"/>
            <a:ext cx="11394911" cy="1903791"/>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139700" marR="233679">
              <a:lnSpc>
                <a:spcPct val="101099"/>
              </a:lnSpc>
              <a:spcBef>
                <a:spcPts val="75"/>
              </a:spcBef>
            </a:pPr>
            <a:r>
              <a:rPr lang="it-IT" sz="2000" spc="-5" dirty="0">
                <a:latin typeface="Trebuchet MS"/>
                <a:cs typeface="Trebuchet MS"/>
              </a:rPr>
              <a:t>La sua </a:t>
            </a:r>
            <a:r>
              <a:rPr lang="it-IT" sz="2000" b="1" spc="-5" dirty="0">
                <a:latin typeface="Trebuchet MS"/>
                <a:cs typeface="Trebuchet MS"/>
              </a:rPr>
              <a:t>fama </a:t>
            </a:r>
            <a:r>
              <a:rPr lang="it-IT" sz="2000" spc="-5" dirty="0">
                <a:latin typeface="Trebuchet MS"/>
                <a:cs typeface="Trebuchet MS"/>
              </a:rPr>
              <a:t>(come Scipione Dal Ferro, Gerolamo Cardano e Ludovico Ferrari) supera quella di altri matematici della fiorente scuola algebrica italiana del sec. 16º proprio grazie al suo ruolo nella scoperta della formula risolutiva dell'equazione cubica generale. </a:t>
            </a:r>
          </a:p>
          <a:p>
            <a:pPr marL="139700" marR="233679">
              <a:lnSpc>
                <a:spcPct val="101099"/>
              </a:lnSpc>
              <a:spcBef>
                <a:spcPts val="75"/>
              </a:spcBef>
            </a:pPr>
            <a:r>
              <a:rPr lang="it-IT" sz="2000" spc="-5" dirty="0">
                <a:latin typeface="Trebuchet MS"/>
                <a:cs typeface="Trebuchet MS"/>
              </a:rPr>
              <a:t>Tartaglia narra la storia della scoperta della formula e la pittoresca diatriba con Cardano nella sua opera </a:t>
            </a:r>
            <a:r>
              <a:rPr lang="it-IT" sz="2000" i="1" spc="-5" dirty="0">
                <a:latin typeface="Trebuchet MS"/>
                <a:cs typeface="Trebuchet MS"/>
              </a:rPr>
              <a:t>Quesiti et inventioni diverse</a:t>
            </a:r>
            <a:r>
              <a:rPr lang="it-IT" sz="2000" spc="-5" dirty="0">
                <a:latin typeface="Trebuchet MS"/>
                <a:cs typeface="Trebuchet MS"/>
              </a:rPr>
              <a:t>. A termine carriera perde prestigio e sparisce di scena.</a:t>
            </a:r>
          </a:p>
          <a:p>
            <a:pPr marL="12700" marR="233679" algn="ctr">
              <a:lnSpc>
                <a:spcPct val="101099"/>
              </a:lnSpc>
              <a:spcBef>
                <a:spcPts val="75"/>
              </a:spcBef>
            </a:pPr>
            <a:endParaRPr lang="it-IT" sz="1000" spc="-5" dirty="0">
              <a:latin typeface="Trebuchet MS"/>
              <a:cs typeface="Trebuchet MS"/>
            </a:endParaRPr>
          </a:p>
        </p:txBody>
      </p:sp>
      <p:pic>
        <p:nvPicPr>
          <p:cNvPr id="27" name="Immagine 26" descr="Immagine che contiene testo, libro&#10;&#10;Descrizione generata automaticamente">
            <a:extLst>
              <a:ext uri="{FF2B5EF4-FFF2-40B4-BE49-F238E27FC236}">
                <a16:creationId xmlns:a16="http://schemas.microsoft.com/office/drawing/2014/main" id="{FB33E1FF-BABC-F99A-C1E6-5ED85009C799}"/>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325463" y="301915"/>
            <a:ext cx="2540701" cy="2929986"/>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28" name="CasellaDiTesto 27">
            <a:extLst>
              <a:ext uri="{FF2B5EF4-FFF2-40B4-BE49-F238E27FC236}">
                <a16:creationId xmlns:a16="http://schemas.microsoft.com/office/drawing/2014/main" id="{987BC7B9-65C8-DB23-A92D-F7DA3B2A1809}"/>
              </a:ext>
            </a:extLst>
          </p:cNvPr>
          <p:cNvSpPr txBox="1"/>
          <p:nvPr/>
        </p:nvSpPr>
        <p:spPr>
          <a:xfrm>
            <a:off x="10070715" y="2780358"/>
            <a:ext cx="1424116" cy="369332"/>
          </a:xfrm>
          <a:prstGeom prst="rect">
            <a:avLst/>
          </a:prstGeom>
          <a:noFill/>
        </p:spPr>
        <p:txBody>
          <a:bodyPr wrap="square">
            <a:spAutoFit/>
          </a:bodyPr>
          <a:lstStyle/>
          <a:p>
            <a:r>
              <a:rPr lang="it-IT" b="1" dirty="0"/>
              <a:t>Tartaglia</a:t>
            </a:r>
          </a:p>
        </p:txBody>
      </p:sp>
    </p:spTree>
    <p:extLst>
      <p:ext uri="{BB962C8B-B14F-4D97-AF65-F5344CB8AC3E}">
        <p14:creationId xmlns:p14="http://schemas.microsoft.com/office/powerpoint/2010/main" val="3746048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FED45-F819-CE0F-DA98-E54CC4DD5609}"/>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F9C23CE1-4E5B-B09F-948B-DBA57A3297D6}"/>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EE819592-C513-4B74-8F74-81E648DD1743}"/>
              </a:ext>
            </a:extLst>
          </p:cNvPr>
          <p:cNvSpPr/>
          <p:nvPr/>
        </p:nvSpPr>
        <p:spPr>
          <a:xfrm>
            <a:off x="95006" y="7856"/>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1 6">
            <a:extLst>
              <a:ext uri="{FF2B5EF4-FFF2-40B4-BE49-F238E27FC236}">
                <a16:creationId xmlns:a16="http://schemas.microsoft.com/office/drawing/2014/main" id="{8EFD377C-A385-6491-2058-9C0A8E0A01A0}"/>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60863AB1-D8AC-F5C7-49DA-A91B4789EDF3}"/>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8E0F019B-639C-A13B-6BD1-6FA5A3C20135}"/>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9</a:t>
            </a:fld>
            <a:endParaRPr lang="it-IT" dirty="0">
              <a:solidFill>
                <a:schemeClr val="tx1"/>
              </a:solidFill>
              <a:latin typeface="Trebuchet MS" panose="020B0703020202090204" pitchFamily="34" charset="0"/>
            </a:endParaRPr>
          </a:p>
        </p:txBody>
      </p:sp>
      <p:sp>
        <p:nvSpPr>
          <p:cNvPr id="2" name="CasellaDiTesto 1">
            <a:extLst>
              <a:ext uri="{FF2B5EF4-FFF2-40B4-BE49-F238E27FC236}">
                <a16:creationId xmlns:a16="http://schemas.microsoft.com/office/drawing/2014/main" id="{3B58A1D6-E54A-33A7-95C7-F404D79920C5}"/>
              </a:ext>
            </a:extLst>
          </p:cNvPr>
          <p:cNvSpPr txBox="1"/>
          <p:nvPr/>
        </p:nvSpPr>
        <p:spPr>
          <a:xfrm>
            <a:off x="4917688" y="1148576"/>
            <a:ext cx="184731" cy="369332"/>
          </a:xfrm>
          <a:prstGeom prst="rect">
            <a:avLst/>
          </a:prstGeom>
          <a:noFill/>
        </p:spPr>
        <p:txBody>
          <a:bodyPr wrap="none" rtlCol="0">
            <a:spAutoFit/>
          </a:bodyPr>
          <a:lstStyle/>
          <a:p>
            <a:endParaRPr lang="it-IT" dirty="0"/>
          </a:p>
        </p:txBody>
      </p:sp>
      <p:cxnSp>
        <p:nvCxnSpPr>
          <p:cNvPr id="16" name="Connettore 1 15">
            <a:extLst>
              <a:ext uri="{FF2B5EF4-FFF2-40B4-BE49-F238E27FC236}">
                <a16:creationId xmlns:a16="http://schemas.microsoft.com/office/drawing/2014/main" id="{9484C639-783E-27A0-2A3A-E3EBD39DF32E}"/>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bject 18">
            <a:extLst>
              <a:ext uri="{FF2B5EF4-FFF2-40B4-BE49-F238E27FC236}">
                <a16:creationId xmlns:a16="http://schemas.microsoft.com/office/drawing/2014/main" id="{0AD353AF-7817-941B-140D-06E5316051E0}"/>
              </a:ext>
            </a:extLst>
          </p:cNvPr>
          <p:cNvSpPr txBox="1"/>
          <p:nvPr/>
        </p:nvSpPr>
        <p:spPr>
          <a:xfrm>
            <a:off x="261235" y="1255554"/>
            <a:ext cx="9028704" cy="2089611"/>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800" spc="-5" dirty="0">
              <a:latin typeface="Trebuchet MS"/>
              <a:cs typeface="Trebuchet MS"/>
            </a:endParaRPr>
          </a:p>
          <a:p>
            <a:pPr marL="136525" marR="233679">
              <a:lnSpc>
                <a:spcPct val="101099"/>
              </a:lnSpc>
              <a:spcBef>
                <a:spcPts val="75"/>
              </a:spcBef>
            </a:pPr>
            <a:r>
              <a:rPr lang="it-IT" sz="1900" b="1" spc="-5" dirty="0">
                <a:latin typeface="Trebuchet MS"/>
                <a:cs typeface="Trebuchet MS"/>
              </a:rPr>
              <a:t>Gerolamo Cardano </a:t>
            </a:r>
            <a:r>
              <a:rPr lang="it-IT" sz="1900" spc="-5" dirty="0">
                <a:latin typeface="Trebuchet MS"/>
                <a:cs typeface="Trebuchet MS"/>
              </a:rPr>
              <a:t>(nato a Pavia), medico, </a:t>
            </a:r>
            <a:r>
              <a:rPr lang="it-IT" sz="1900" b="1" spc="-5" dirty="0">
                <a:latin typeface="Trebuchet MS"/>
                <a:cs typeface="Trebuchet MS"/>
              </a:rPr>
              <a:t>matematico</a:t>
            </a:r>
            <a:r>
              <a:rPr lang="it-IT" sz="1900" spc="-5" dirty="0">
                <a:latin typeface="Trebuchet MS"/>
                <a:cs typeface="Trebuchet MS"/>
              </a:rPr>
              <a:t>, filosofo, figlio illegittimo di un giurista, ha un’infanzia travagliata. </a:t>
            </a:r>
          </a:p>
          <a:p>
            <a:pPr marL="136525" marR="233679">
              <a:lnSpc>
                <a:spcPct val="101099"/>
              </a:lnSpc>
              <a:spcBef>
                <a:spcPts val="75"/>
              </a:spcBef>
            </a:pPr>
            <a:r>
              <a:rPr lang="it-IT" sz="1900" spc="-5" dirty="0">
                <a:latin typeface="Trebuchet MS"/>
                <a:cs typeface="Trebuchet MS"/>
              </a:rPr>
              <a:t>Da giovane viene avviato allo studio della matematica dal padre Fazio, notaio amico di Leonardo da Vinci.</a:t>
            </a:r>
          </a:p>
          <a:p>
            <a:pPr marL="136525" marR="233679">
              <a:lnSpc>
                <a:spcPct val="101099"/>
              </a:lnSpc>
              <a:spcBef>
                <a:spcPts val="75"/>
              </a:spcBef>
            </a:pPr>
            <a:r>
              <a:rPr lang="it-IT" sz="1900" b="1" spc="-5" dirty="0">
                <a:latin typeface="Trebuchet MS"/>
                <a:cs typeface="Trebuchet MS"/>
              </a:rPr>
              <a:t>Insegna</a:t>
            </a:r>
            <a:r>
              <a:rPr lang="it-IT" sz="1900" spc="-5" dirty="0">
                <a:latin typeface="Trebuchet MS"/>
                <a:cs typeface="Trebuchet MS"/>
              </a:rPr>
              <a:t> geometria, aritmetica e astronomia nelle scuole di Milano e poi medicina all'università di Pavia e di Bologna</a:t>
            </a:r>
            <a:r>
              <a:rPr lang="it-IT" sz="2000" spc="-5" dirty="0">
                <a:latin typeface="Trebuchet MS"/>
                <a:cs typeface="Trebuchet MS"/>
              </a:rPr>
              <a:t>.</a:t>
            </a:r>
          </a:p>
          <a:p>
            <a:pPr marL="12700" marR="233679" algn="ctr">
              <a:lnSpc>
                <a:spcPct val="101099"/>
              </a:lnSpc>
              <a:spcBef>
                <a:spcPts val="75"/>
              </a:spcBef>
            </a:pPr>
            <a:endParaRPr lang="it-IT" sz="800" spc="-5" dirty="0">
              <a:latin typeface="Trebuchet MS"/>
              <a:cs typeface="Trebuchet MS"/>
            </a:endParaRPr>
          </a:p>
        </p:txBody>
      </p:sp>
      <p:pic>
        <p:nvPicPr>
          <p:cNvPr id="3" name="Immagine 2" descr="Immagine che contiene testo, libro&#10;&#10;Descrizione generata automaticamente">
            <a:extLst>
              <a:ext uri="{FF2B5EF4-FFF2-40B4-BE49-F238E27FC236}">
                <a16:creationId xmlns:a16="http://schemas.microsoft.com/office/drawing/2014/main" id="{706B39CE-51B3-7AD9-B636-A22BFDCC6AC8}"/>
              </a:ext>
            </a:extLst>
          </p:cNvPr>
          <p:cNvPicPr>
            <a:picLocks noChangeAspect="1"/>
          </p:cNvPicPr>
          <p:nvPr/>
        </p:nvPicPr>
        <p:blipFill>
          <a:blip r:embed="rId4"/>
          <a:stretch>
            <a:fillRect/>
          </a:stretch>
        </p:blipFill>
        <p:spPr>
          <a:xfrm>
            <a:off x="9508673" y="242433"/>
            <a:ext cx="2386717" cy="3102732"/>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6" name="CasellaDiTesto 5">
            <a:extLst>
              <a:ext uri="{FF2B5EF4-FFF2-40B4-BE49-F238E27FC236}">
                <a16:creationId xmlns:a16="http://schemas.microsoft.com/office/drawing/2014/main" id="{80479DA4-C64C-CA0B-ADAC-E754B899428E}"/>
              </a:ext>
            </a:extLst>
          </p:cNvPr>
          <p:cNvSpPr txBox="1"/>
          <p:nvPr/>
        </p:nvSpPr>
        <p:spPr>
          <a:xfrm>
            <a:off x="10180999" y="2863571"/>
            <a:ext cx="1424116" cy="369332"/>
          </a:xfrm>
          <a:prstGeom prst="rect">
            <a:avLst/>
          </a:prstGeom>
          <a:noFill/>
        </p:spPr>
        <p:txBody>
          <a:bodyPr wrap="square">
            <a:spAutoFit/>
          </a:bodyPr>
          <a:lstStyle/>
          <a:p>
            <a:r>
              <a:rPr lang="it-IT" b="1" dirty="0"/>
              <a:t>Cardano</a:t>
            </a:r>
          </a:p>
        </p:txBody>
      </p:sp>
      <p:sp>
        <p:nvSpPr>
          <p:cNvPr id="8" name="object 18">
            <a:extLst>
              <a:ext uri="{FF2B5EF4-FFF2-40B4-BE49-F238E27FC236}">
                <a16:creationId xmlns:a16="http://schemas.microsoft.com/office/drawing/2014/main" id="{4DB20DDB-E360-F217-466E-1AE6CE4CD305}"/>
              </a:ext>
            </a:extLst>
          </p:cNvPr>
          <p:cNvSpPr txBox="1"/>
          <p:nvPr/>
        </p:nvSpPr>
        <p:spPr>
          <a:xfrm>
            <a:off x="391784" y="445007"/>
            <a:ext cx="4756464" cy="565026"/>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298450" marR="233679" indent="-285750">
              <a:lnSpc>
                <a:spcPct val="101099"/>
              </a:lnSpc>
              <a:spcBef>
                <a:spcPts val="75"/>
              </a:spcBef>
              <a:buFont typeface="Wingdings" pitchFamily="2" charset="2"/>
              <a:buChar char="q"/>
            </a:pPr>
            <a:endParaRPr lang="it-IT" sz="1800" spc="-5" dirty="0">
              <a:latin typeface="Trebuchet MS"/>
              <a:cs typeface="Trebuchet MS"/>
            </a:endParaRPr>
          </a:p>
          <a:p>
            <a:pPr marL="298450" marR="233679" indent="-285750">
              <a:lnSpc>
                <a:spcPct val="101099"/>
              </a:lnSpc>
              <a:spcBef>
                <a:spcPts val="75"/>
              </a:spcBef>
              <a:buFont typeface="Wingdings" pitchFamily="2" charset="2"/>
              <a:buChar char="q"/>
            </a:pPr>
            <a:endParaRPr lang="it-IT" sz="1800" spc="-5" dirty="0">
              <a:latin typeface="Trebuchet MS"/>
              <a:cs typeface="Trebuchet MS"/>
            </a:endParaRPr>
          </a:p>
        </p:txBody>
      </p:sp>
      <p:sp>
        <p:nvSpPr>
          <p:cNvPr id="10" name="Titolo 1">
            <a:extLst>
              <a:ext uri="{FF2B5EF4-FFF2-40B4-BE49-F238E27FC236}">
                <a16:creationId xmlns:a16="http://schemas.microsoft.com/office/drawing/2014/main" id="{16C99D95-6DE0-F1E5-ED9C-123909BE1FA1}"/>
              </a:ext>
            </a:extLst>
          </p:cNvPr>
          <p:cNvSpPr txBox="1">
            <a:spLocks/>
          </p:cNvSpPr>
          <p:nvPr/>
        </p:nvSpPr>
        <p:spPr>
          <a:xfrm>
            <a:off x="621065" y="419426"/>
            <a:ext cx="3387440" cy="768296"/>
          </a:xfrm>
          <a:prstGeom prst="rect">
            <a:avLst/>
          </a:prstGeom>
          <a:noFill/>
        </p:spPr>
        <p:txBody>
          <a:bodyPr wrap="none" lIns="91440" tIns="45720" rIns="91440" bIns="45720">
            <a:noAutofit/>
          </a:bodyPr>
          <a:lstStyle>
            <a:defPPr>
              <a:defRPr lang="it-IT"/>
            </a:defPPr>
            <a:lvl1pPr>
              <a:defRPr sz="4400" b="1">
                <a:ln w="19050">
                  <a:solidFill>
                    <a:schemeClr val="tx1"/>
                  </a:solidFill>
                </a:ln>
                <a:solidFill>
                  <a:schemeClr val="accent1"/>
                </a:solidFill>
                <a:effectLst>
                  <a:outerShdw blurRad="38100" dist="25400" dir="5400000" algn="ctr" rotWithShape="0">
                    <a:srgbClr val="6E747A">
                      <a:alpha val="43000"/>
                    </a:srgbClr>
                  </a:outerShdw>
                </a:effectLst>
                <a:latin typeface="Trebuchet MS" panose="020B0703020202090204" pitchFamily="34" charset="0"/>
              </a:defRPr>
            </a:lvl1pPr>
          </a:lstStyle>
          <a:p>
            <a:pPr marL="457200" indent="-457200">
              <a:buFont typeface="Wingdings" pitchFamily="2" charset="2"/>
              <a:buChar char="q"/>
            </a:pPr>
            <a:r>
              <a:rPr lang="it-IT" sz="2800" dirty="0">
                <a:solidFill>
                  <a:schemeClr val="accent2">
                    <a:lumMod val="75000"/>
                  </a:schemeClr>
                </a:solidFill>
              </a:rPr>
              <a:t>Gerolamo Cardano</a:t>
            </a:r>
          </a:p>
        </p:txBody>
      </p:sp>
      <p:sp>
        <p:nvSpPr>
          <p:cNvPr id="12" name="object 18">
            <a:extLst>
              <a:ext uri="{FF2B5EF4-FFF2-40B4-BE49-F238E27FC236}">
                <a16:creationId xmlns:a16="http://schemas.microsoft.com/office/drawing/2014/main" id="{AF21F16E-AF7F-1C53-AFC3-BBD45D7A2FBE}"/>
              </a:ext>
            </a:extLst>
          </p:cNvPr>
          <p:cNvSpPr txBox="1"/>
          <p:nvPr/>
        </p:nvSpPr>
        <p:spPr>
          <a:xfrm>
            <a:off x="313714" y="3506129"/>
            <a:ext cx="9142454" cy="2677592"/>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36525" marR="233679" algn="ctr">
              <a:lnSpc>
                <a:spcPct val="101099"/>
              </a:lnSpc>
              <a:spcBef>
                <a:spcPts val="75"/>
              </a:spcBef>
            </a:pPr>
            <a:endParaRPr lang="it-IT" sz="800" spc="-5" dirty="0">
              <a:latin typeface="Trebuchet MS"/>
              <a:cs typeface="Trebuchet MS"/>
            </a:endParaRPr>
          </a:p>
          <a:p>
            <a:pPr marL="136525" marR="233679">
              <a:lnSpc>
                <a:spcPct val="101099"/>
              </a:lnSpc>
              <a:spcBef>
                <a:spcPts val="75"/>
              </a:spcBef>
            </a:pPr>
            <a:r>
              <a:rPr lang="it-IT" sz="1900" spc="-5" dirty="0">
                <a:latin typeface="Trebuchet MS"/>
                <a:cs typeface="Trebuchet MS"/>
              </a:rPr>
              <a:t>È mosso dai più </a:t>
            </a:r>
            <a:r>
              <a:rPr lang="it-IT" sz="1900" b="1" spc="-5" dirty="0">
                <a:latin typeface="Trebuchet MS"/>
                <a:cs typeface="Trebuchet MS"/>
              </a:rPr>
              <a:t>disparati interessi</a:t>
            </a:r>
            <a:r>
              <a:rPr lang="it-IT" sz="1900" spc="-5" dirty="0">
                <a:latin typeface="Trebuchet MS"/>
                <a:cs typeface="Trebuchet MS"/>
              </a:rPr>
              <a:t>:</a:t>
            </a:r>
          </a:p>
          <a:p>
            <a:pPr marL="409575" marR="233679" indent="-260350">
              <a:lnSpc>
                <a:spcPct val="101099"/>
              </a:lnSpc>
              <a:spcBef>
                <a:spcPts val="75"/>
              </a:spcBef>
              <a:buFontTx/>
              <a:buChar char="-"/>
            </a:pPr>
            <a:r>
              <a:rPr lang="it-IT" sz="1900" b="1" spc="-5" dirty="0">
                <a:latin typeface="Trebuchet MS"/>
                <a:cs typeface="Trebuchet MS"/>
              </a:rPr>
              <a:t>giocatore incallito </a:t>
            </a:r>
            <a:r>
              <a:rPr lang="it-IT" sz="1900" spc="-5" dirty="0">
                <a:latin typeface="Trebuchet MS"/>
                <a:cs typeface="Trebuchet MS"/>
              </a:rPr>
              <a:t>d’azzardo e di scacchi, intuisce il calcolo delle probabilità ma trova più redditizio svilupparlo truccando i dadi al gioco; </a:t>
            </a:r>
          </a:p>
          <a:p>
            <a:pPr marL="409575" marR="233679" indent="-260350">
              <a:lnSpc>
                <a:spcPct val="101099"/>
              </a:lnSpc>
              <a:spcBef>
                <a:spcPts val="75"/>
              </a:spcBef>
              <a:buFontTx/>
              <a:buChar char="-"/>
            </a:pPr>
            <a:r>
              <a:rPr lang="it-IT" sz="1900" spc="-5" dirty="0">
                <a:latin typeface="Trebuchet MS"/>
                <a:cs typeface="Trebuchet MS"/>
              </a:rPr>
              <a:t>si occupa di </a:t>
            </a:r>
            <a:r>
              <a:rPr lang="it-IT" sz="1900" b="1" spc="-5" dirty="0">
                <a:latin typeface="Trebuchet MS"/>
                <a:cs typeface="Trebuchet MS"/>
              </a:rPr>
              <a:t>previsioni astrologiche </a:t>
            </a:r>
            <a:r>
              <a:rPr lang="it-IT" sz="1900" spc="-5" dirty="0">
                <a:latin typeface="Trebuchet MS"/>
                <a:cs typeface="Trebuchet MS"/>
              </a:rPr>
              <a:t>e scrive un celebre oroscopo di Cristo per cui viene incarcerato dall’Inquisizione; </a:t>
            </a:r>
          </a:p>
          <a:p>
            <a:pPr marL="409575" marR="233679" indent="-260350">
              <a:lnSpc>
                <a:spcPct val="101099"/>
              </a:lnSpc>
              <a:spcBef>
                <a:spcPts val="75"/>
              </a:spcBef>
              <a:buFontTx/>
              <a:buChar char="-"/>
            </a:pPr>
            <a:r>
              <a:rPr lang="it-IT" sz="1900" spc="-5" dirty="0">
                <a:latin typeface="Trebuchet MS"/>
                <a:cs typeface="Trebuchet MS"/>
              </a:rPr>
              <a:t>si dedica a </a:t>
            </a:r>
            <a:r>
              <a:rPr lang="it-IT" sz="1900" b="1" spc="-5" dirty="0">
                <a:latin typeface="Trebuchet MS"/>
                <a:cs typeface="Trebuchet MS"/>
              </a:rPr>
              <a:t>ricerche fisiche </a:t>
            </a:r>
            <a:r>
              <a:rPr lang="it-IT" sz="1900" spc="-5" dirty="0">
                <a:latin typeface="Trebuchet MS"/>
                <a:cs typeface="Trebuchet MS"/>
              </a:rPr>
              <a:t>in cui realizza </a:t>
            </a:r>
            <a:r>
              <a:rPr lang="it-IT" sz="1900" b="1" spc="-5" dirty="0">
                <a:latin typeface="Trebuchet MS"/>
                <a:cs typeface="Trebuchet MS"/>
              </a:rPr>
              <a:t>importanti innovazioni pratiche, </a:t>
            </a:r>
            <a:r>
              <a:rPr lang="it-IT" sz="1900" spc="-5" dirty="0">
                <a:latin typeface="Trebuchet MS"/>
                <a:cs typeface="Trebuchet MS"/>
              </a:rPr>
              <a:t>tra cui il giunto e la sospensione con il suo nome, la serratura a combinazione e una dimostrazione dell'impossibilità del moto perpetuo.</a:t>
            </a:r>
          </a:p>
          <a:p>
            <a:pPr marL="136525" marR="233679">
              <a:lnSpc>
                <a:spcPct val="101099"/>
              </a:lnSpc>
              <a:spcBef>
                <a:spcPts val="75"/>
              </a:spcBef>
            </a:pPr>
            <a:endParaRPr lang="it-IT" sz="800" spc="-5" dirty="0">
              <a:latin typeface="Trebuchet MS"/>
              <a:cs typeface="Trebuchet MS"/>
            </a:endParaRPr>
          </a:p>
        </p:txBody>
      </p:sp>
    </p:spTree>
    <p:extLst>
      <p:ext uri="{BB962C8B-B14F-4D97-AF65-F5344CB8AC3E}">
        <p14:creationId xmlns:p14="http://schemas.microsoft.com/office/powerpoint/2010/main" val="1449117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BC5A2-B549-6E75-BC5D-CD4D1E9280BA}"/>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DA019AF0-FA98-4EB3-CAB6-B1AC1DA04CCB}"/>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0D736434-FB1F-7C2E-9899-49BA39B616EE}"/>
              </a:ext>
            </a:extLst>
          </p:cNvPr>
          <p:cNvSpPr/>
          <p:nvPr/>
        </p:nvSpPr>
        <p:spPr>
          <a:xfrm>
            <a:off x="78432" y="7856"/>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1 6">
            <a:extLst>
              <a:ext uri="{FF2B5EF4-FFF2-40B4-BE49-F238E27FC236}">
                <a16:creationId xmlns:a16="http://schemas.microsoft.com/office/drawing/2014/main" id="{0F41B002-9D6E-24A4-5F1A-C27BCD099DE3}"/>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0A606DD0-7CCE-64EC-EFAE-8353DED825C0}"/>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AD03ABB8-650C-DBFD-AD1A-091699E6DE49}"/>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10</a:t>
            </a:fld>
            <a:endParaRPr lang="it-IT" dirty="0">
              <a:solidFill>
                <a:schemeClr val="tx1"/>
              </a:solidFill>
              <a:latin typeface="Trebuchet MS" panose="020B0703020202090204" pitchFamily="34" charset="0"/>
            </a:endParaRPr>
          </a:p>
        </p:txBody>
      </p:sp>
      <p:cxnSp>
        <p:nvCxnSpPr>
          <p:cNvPr id="16" name="Connettore 1 15">
            <a:extLst>
              <a:ext uri="{FF2B5EF4-FFF2-40B4-BE49-F238E27FC236}">
                <a16:creationId xmlns:a16="http://schemas.microsoft.com/office/drawing/2014/main" id="{EC1AE953-B356-B627-A62E-8ABCBAAA07CD}"/>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object 18">
            <a:extLst>
              <a:ext uri="{FF2B5EF4-FFF2-40B4-BE49-F238E27FC236}">
                <a16:creationId xmlns:a16="http://schemas.microsoft.com/office/drawing/2014/main" id="{010C50E4-0BC5-4051-D97E-7F4C6A17DE31}"/>
              </a:ext>
            </a:extLst>
          </p:cNvPr>
          <p:cNvSpPr txBox="1"/>
          <p:nvPr/>
        </p:nvSpPr>
        <p:spPr>
          <a:xfrm>
            <a:off x="432629" y="832587"/>
            <a:ext cx="8686281" cy="2042867"/>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136525" marR="233679">
              <a:lnSpc>
                <a:spcPct val="101099"/>
              </a:lnSpc>
              <a:spcBef>
                <a:spcPts val="75"/>
              </a:spcBef>
            </a:pPr>
            <a:r>
              <a:rPr lang="it-IT" sz="2000" spc="-5" dirty="0">
                <a:latin typeface="Trebuchet MS"/>
                <a:cs typeface="Trebuchet MS"/>
              </a:rPr>
              <a:t>E’ triste l'</a:t>
            </a:r>
            <a:r>
              <a:rPr lang="it-IT" sz="2000" b="1" spc="-5" dirty="0">
                <a:latin typeface="Trebuchet MS"/>
                <a:cs typeface="Trebuchet MS"/>
              </a:rPr>
              <a:t>ultima parte della sua vita </a:t>
            </a:r>
            <a:r>
              <a:rPr lang="it-IT" sz="2000" spc="-5" dirty="0">
                <a:latin typeface="Trebuchet MS"/>
                <a:cs typeface="Trebuchet MS"/>
              </a:rPr>
              <a:t>per accuse e calunnie, ma anche per la condotta delittuosa dei due figli</a:t>
            </a:r>
            <a:r>
              <a:rPr lang="it-IT" sz="1800" spc="-5" dirty="0">
                <a:latin typeface="Trebuchet MS"/>
                <a:cs typeface="Trebuchet MS"/>
              </a:rPr>
              <a:t>. </a:t>
            </a:r>
          </a:p>
          <a:p>
            <a:pPr marL="136525" marR="233679">
              <a:lnSpc>
                <a:spcPct val="101099"/>
              </a:lnSpc>
              <a:spcBef>
                <a:spcPts val="75"/>
              </a:spcBef>
            </a:pPr>
            <a:endParaRPr lang="it-IT" sz="1000" spc="-5" dirty="0">
              <a:latin typeface="Trebuchet MS"/>
              <a:cs typeface="Trebuchet MS"/>
            </a:endParaRPr>
          </a:p>
          <a:p>
            <a:pPr marL="136525" marR="233679">
              <a:lnSpc>
                <a:spcPct val="101099"/>
              </a:lnSpc>
              <a:spcBef>
                <a:spcPts val="75"/>
              </a:spcBef>
            </a:pPr>
            <a:r>
              <a:rPr lang="it-IT" sz="2000" dirty="0">
                <a:latin typeface="Trebuchet MS" panose="020B0703020202090204" pitchFamily="34" charset="0"/>
              </a:rPr>
              <a:t>Nei suoi ultimi giorni scrive l’</a:t>
            </a:r>
            <a:r>
              <a:rPr lang="it-IT" sz="2000" b="1" dirty="0">
                <a:latin typeface="Trebuchet MS" panose="020B0703020202090204" pitchFamily="34" charset="0"/>
              </a:rPr>
              <a:t>autobiografia</a:t>
            </a:r>
            <a:r>
              <a:rPr lang="it-IT" sz="2000" dirty="0">
                <a:latin typeface="Trebuchet MS" panose="020B0703020202090204" pitchFamily="34" charset="0"/>
              </a:rPr>
              <a:t> </a:t>
            </a:r>
            <a:r>
              <a:rPr lang="it-IT" sz="2000" i="1" dirty="0">
                <a:latin typeface="Trebuchet MS" panose="020B0703020202090204" pitchFamily="34" charset="0"/>
              </a:rPr>
              <a:t>De propria vita</a:t>
            </a:r>
            <a:r>
              <a:rPr lang="it-IT" sz="2000" dirty="0">
                <a:latin typeface="Trebuchet MS" panose="020B0703020202090204" pitchFamily="34" charset="0"/>
              </a:rPr>
              <a:t>, ricca di aneddoti curiosi (</a:t>
            </a:r>
            <a:r>
              <a:rPr lang="it-IT" sz="2000" i="1" dirty="0">
                <a:latin typeface="Trebuchet MS" panose="020B0703020202090204" pitchFamily="34" charset="0"/>
              </a:rPr>
              <a:t>“Un farmaco che la mamma si era procurata per abortire non fece effetto: fu così che io nacqui il 24 settembre 1501”</a:t>
            </a:r>
            <a:r>
              <a:rPr lang="it-IT" sz="2000" dirty="0">
                <a:latin typeface="Trebuchet MS" panose="020B0703020202090204" pitchFamily="34" charset="0"/>
              </a:rPr>
              <a:t>)</a:t>
            </a:r>
            <a:r>
              <a:rPr lang="it-IT" sz="2000" i="1" dirty="0">
                <a:latin typeface="Trebuchet MS" panose="020B0703020202090204" pitchFamily="34" charset="0"/>
              </a:rPr>
              <a:t>.</a:t>
            </a:r>
            <a:endParaRPr lang="it-IT" sz="2000" spc="-5" dirty="0">
              <a:latin typeface="Trebuchet MS"/>
              <a:cs typeface="Trebuchet MS"/>
            </a:endParaRPr>
          </a:p>
          <a:p>
            <a:pPr marL="136525" marR="233679">
              <a:lnSpc>
                <a:spcPct val="101099"/>
              </a:lnSpc>
              <a:spcBef>
                <a:spcPts val="75"/>
              </a:spcBef>
            </a:pPr>
            <a:endParaRPr lang="it-IT" sz="800" spc="-5" dirty="0">
              <a:latin typeface="Trebuchet MS"/>
              <a:cs typeface="Trebuchet MS"/>
            </a:endParaRPr>
          </a:p>
        </p:txBody>
      </p:sp>
      <p:sp>
        <p:nvSpPr>
          <p:cNvPr id="24" name="object 18">
            <a:extLst>
              <a:ext uri="{FF2B5EF4-FFF2-40B4-BE49-F238E27FC236}">
                <a16:creationId xmlns:a16="http://schemas.microsoft.com/office/drawing/2014/main" id="{7D614F26-8AFD-82E0-1531-419373B5BA4D}"/>
              </a:ext>
            </a:extLst>
          </p:cNvPr>
          <p:cNvSpPr txBox="1"/>
          <p:nvPr/>
        </p:nvSpPr>
        <p:spPr>
          <a:xfrm>
            <a:off x="626101" y="3934869"/>
            <a:ext cx="10485246" cy="2133276"/>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endParaRPr lang="it-IT" dirty="0">
              <a:latin typeface="Trebuchet MS" panose="020B0703020202090204" pitchFamily="34" charset="0"/>
            </a:endParaRPr>
          </a:p>
          <a:p>
            <a:pPr marL="190500"/>
            <a:r>
              <a:rPr lang="it-IT" sz="2200" dirty="0">
                <a:latin typeface="Trebuchet MS" panose="020B0703020202090204" pitchFamily="34" charset="0"/>
              </a:rPr>
              <a:t>Altro importante protagonista della nostra storia, </a:t>
            </a:r>
            <a:r>
              <a:rPr lang="it-IT" sz="2200" b="1" dirty="0">
                <a:highlight>
                  <a:srgbClr val="FFE699"/>
                </a:highlight>
                <a:latin typeface="Trebuchet MS" panose="020B0703020202090204" pitchFamily="34" charset="0"/>
              </a:rPr>
              <a:t>Lodovico Ferrari</a:t>
            </a:r>
            <a:r>
              <a:rPr lang="it-IT" sz="2200" dirty="0">
                <a:latin typeface="Trebuchet MS" panose="020B0703020202090204" pitchFamily="34" charset="0"/>
              </a:rPr>
              <a:t>, noto per essere stato </a:t>
            </a:r>
            <a:r>
              <a:rPr lang="it-IT" sz="2200" b="1" dirty="0">
                <a:latin typeface="Trebuchet MS" panose="020B0703020202090204" pitchFamily="34" charset="0"/>
              </a:rPr>
              <a:t>allievo di Cardano</a:t>
            </a:r>
            <a:r>
              <a:rPr lang="it-IT" sz="2200" dirty="0">
                <a:latin typeface="Trebuchet MS" panose="020B0703020202090204" pitchFamily="34" charset="0"/>
              </a:rPr>
              <a:t>, contribuisce in modo significativo allo </a:t>
            </a:r>
            <a:r>
              <a:rPr lang="it-IT" sz="2200" b="1" dirty="0">
                <a:latin typeface="Trebuchet MS" panose="020B0703020202090204" pitchFamily="34" charset="0"/>
              </a:rPr>
              <a:t>sviluppo dell'algebra</a:t>
            </a:r>
            <a:r>
              <a:rPr lang="it-IT" sz="2200" dirty="0">
                <a:latin typeface="Trebuchet MS" panose="020B0703020202090204" pitchFamily="34" charset="0"/>
              </a:rPr>
              <a:t>, aiutando il suo maestro nella risoluzione di equazioni.</a:t>
            </a:r>
          </a:p>
          <a:p>
            <a:pPr marL="190500"/>
            <a:r>
              <a:rPr lang="it-IT" sz="2200" dirty="0">
                <a:latin typeface="Trebuchet MS" panose="020B0703020202090204" pitchFamily="34" charset="0"/>
              </a:rPr>
              <a:t>Ferrari </a:t>
            </a:r>
            <a:r>
              <a:rPr lang="it-IT" sz="2200" b="1" dirty="0">
                <a:latin typeface="Trebuchet MS" panose="020B0703020202090204" pitchFamily="34" charset="0"/>
              </a:rPr>
              <a:t>muore avvelenato</a:t>
            </a:r>
            <a:r>
              <a:rPr lang="it-IT" sz="2200" dirty="0">
                <a:latin typeface="Trebuchet MS" panose="020B0703020202090204" pitchFamily="34" charset="0"/>
              </a:rPr>
              <a:t>, probabilmente dalla sorella a causa di una questione di eredità.</a:t>
            </a:r>
            <a:endParaRPr lang="it-IT" sz="2200" spc="-5" dirty="0">
              <a:latin typeface="Trebuchet MS"/>
            </a:endParaRPr>
          </a:p>
          <a:p>
            <a:pPr marL="190500"/>
            <a:endParaRPr lang="it-IT" sz="1000" dirty="0">
              <a:latin typeface="Trebuchet MS" panose="020B0703020202090204" pitchFamily="34" charset="0"/>
            </a:endParaRPr>
          </a:p>
        </p:txBody>
      </p:sp>
      <p:pic>
        <p:nvPicPr>
          <p:cNvPr id="3" name="Immagine 2" descr="Immagine che contiene testo, libro&#10;&#10;Descrizione generata automaticamente">
            <a:extLst>
              <a:ext uri="{FF2B5EF4-FFF2-40B4-BE49-F238E27FC236}">
                <a16:creationId xmlns:a16="http://schemas.microsoft.com/office/drawing/2014/main" id="{F4259A55-2891-B4C0-0DA0-145678350EB1}"/>
              </a:ext>
            </a:extLst>
          </p:cNvPr>
          <p:cNvPicPr>
            <a:picLocks noChangeAspect="1"/>
          </p:cNvPicPr>
          <p:nvPr/>
        </p:nvPicPr>
        <p:blipFill>
          <a:blip r:embed="rId4"/>
          <a:stretch>
            <a:fillRect/>
          </a:stretch>
        </p:blipFill>
        <p:spPr>
          <a:xfrm>
            <a:off x="9461336" y="198546"/>
            <a:ext cx="2386717" cy="3102732"/>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6" name="CasellaDiTesto 5">
            <a:extLst>
              <a:ext uri="{FF2B5EF4-FFF2-40B4-BE49-F238E27FC236}">
                <a16:creationId xmlns:a16="http://schemas.microsoft.com/office/drawing/2014/main" id="{DDC0813A-D75E-59A6-CE8E-46CE1ECC6B3D}"/>
              </a:ext>
            </a:extLst>
          </p:cNvPr>
          <p:cNvSpPr txBox="1"/>
          <p:nvPr/>
        </p:nvSpPr>
        <p:spPr>
          <a:xfrm>
            <a:off x="10141238" y="2875454"/>
            <a:ext cx="1424116" cy="369332"/>
          </a:xfrm>
          <a:prstGeom prst="rect">
            <a:avLst/>
          </a:prstGeom>
          <a:noFill/>
        </p:spPr>
        <p:txBody>
          <a:bodyPr wrap="square">
            <a:spAutoFit/>
          </a:bodyPr>
          <a:lstStyle/>
          <a:p>
            <a:r>
              <a:rPr lang="it-IT" b="1" dirty="0"/>
              <a:t>Cardano</a:t>
            </a:r>
          </a:p>
        </p:txBody>
      </p:sp>
    </p:spTree>
    <p:extLst>
      <p:ext uri="{BB962C8B-B14F-4D97-AF65-F5344CB8AC3E}">
        <p14:creationId xmlns:p14="http://schemas.microsoft.com/office/powerpoint/2010/main" val="3856337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7EC5C-346A-C04A-E8E6-17994FFE64FC}"/>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5BD11C58-1DEB-2D4E-F641-FB8FF85C8F45}"/>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1BA8E095-5126-1D8E-F332-14726F4B24FF}"/>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AD33F92A-4176-963A-3409-37D291037DE6}"/>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8945430F-6CD9-968F-A970-169E093BABC3}"/>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998597E8-93F5-3B97-C684-76BFF09E7821}"/>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11</a:t>
            </a:fld>
            <a:endParaRPr lang="it-IT" dirty="0">
              <a:solidFill>
                <a:schemeClr val="tx1"/>
              </a:solidFill>
              <a:latin typeface="Trebuchet MS" panose="020B0703020202090204" pitchFamily="34" charset="0"/>
            </a:endParaRPr>
          </a:p>
        </p:txBody>
      </p:sp>
      <p:sp>
        <p:nvSpPr>
          <p:cNvPr id="2" name="Titolo 1">
            <a:extLst>
              <a:ext uri="{FF2B5EF4-FFF2-40B4-BE49-F238E27FC236}">
                <a16:creationId xmlns:a16="http://schemas.microsoft.com/office/drawing/2014/main" id="{6DBFF34C-24DA-A704-FFB6-F031197A4086}"/>
              </a:ext>
            </a:extLst>
          </p:cNvPr>
          <p:cNvSpPr>
            <a:spLocks noGrp="1"/>
          </p:cNvSpPr>
          <p:nvPr>
            <p:ph type="title"/>
          </p:nvPr>
        </p:nvSpPr>
        <p:spPr>
          <a:xfrm>
            <a:off x="109536" y="890091"/>
            <a:ext cx="8333752" cy="1325563"/>
          </a:xfrm>
          <a:noFill/>
        </p:spPr>
        <p:txBody>
          <a:bodyPr wrap="none" lIns="91440" tIns="45720" rIns="91440" bIns="45720">
            <a:noAutofit/>
          </a:bodyPr>
          <a:lstStyle/>
          <a:p>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La storia della scoperta</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della formula risolutiva </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dell’equazione cubica: </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highlight>
                  <a:srgbClr val="FFE699"/>
                </a:highlight>
                <a:latin typeface="Trebuchet MS" panose="020B0703020202090204" pitchFamily="34" charset="0"/>
                <a:ea typeface="+mn-ea"/>
                <a:cs typeface="+mn-cs"/>
              </a:rPr>
              <a:t>una pittoresca diatriba</a:t>
            </a:r>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endPar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endParaRPr>
          </a:p>
        </p:txBody>
      </p:sp>
      <p:sp>
        <p:nvSpPr>
          <p:cNvPr id="17" name="object 18">
            <a:extLst>
              <a:ext uri="{FF2B5EF4-FFF2-40B4-BE49-F238E27FC236}">
                <a16:creationId xmlns:a16="http://schemas.microsoft.com/office/drawing/2014/main" id="{98421CDF-37BA-3B95-6096-18997F936421}"/>
              </a:ext>
            </a:extLst>
          </p:cNvPr>
          <p:cNvSpPr txBox="1"/>
          <p:nvPr/>
        </p:nvSpPr>
        <p:spPr>
          <a:xfrm>
            <a:off x="381346" y="2751380"/>
            <a:ext cx="5209762" cy="1890967"/>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179388" marR="233679">
              <a:lnSpc>
                <a:spcPct val="101099"/>
              </a:lnSpc>
              <a:spcBef>
                <a:spcPts val="75"/>
              </a:spcBef>
            </a:pPr>
            <a:r>
              <a:rPr lang="it-IT" sz="2000" spc="-5" dirty="0">
                <a:latin typeface="Trebuchet MS"/>
                <a:cs typeface="Trebuchet MS"/>
              </a:rPr>
              <a:t>Nel Cinquecento era implicita </a:t>
            </a:r>
            <a:r>
              <a:rPr lang="it-IT" sz="2000" b="1" spc="-5" dirty="0">
                <a:latin typeface="Trebuchet MS"/>
                <a:cs typeface="Trebuchet MS"/>
              </a:rPr>
              <a:t>regola d’onore </a:t>
            </a:r>
            <a:r>
              <a:rPr lang="it-IT" sz="2000" spc="-5" dirty="0">
                <a:latin typeface="Trebuchet MS"/>
                <a:cs typeface="Trebuchet MS"/>
              </a:rPr>
              <a:t>dei cartelli matematici di pubblica disfida che nessuno dei duellanti potesse proporre al rivale problemi che egli stesso non fosse capace di risolvere.</a:t>
            </a:r>
          </a:p>
          <a:p>
            <a:pPr marL="12700" marR="233679" algn="ctr">
              <a:lnSpc>
                <a:spcPct val="101099"/>
              </a:lnSpc>
              <a:spcBef>
                <a:spcPts val="75"/>
              </a:spcBef>
            </a:pPr>
            <a:endParaRPr lang="it-IT" sz="1000" spc="-5" dirty="0">
              <a:latin typeface="Trebuchet MS"/>
              <a:cs typeface="Trebuchet MS"/>
            </a:endParaRPr>
          </a:p>
        </p:txBody>
      </p:sp>
      <p:sp>
        <p:nvSpPr>
          <p:cNvPr id="18" name="object 18">
            <a:extLst>
              <a:ext uri="{FF2B5EF4-FFF2-40B4-BE49-F238E27FC236}">
                <a16:creationId xmlns:a16="http://schemas.microsoft.com/office/drawing/2014/main" id="{79C15917-4717-00A0-3DA1-3DA72EBCC21A}"/>
              </a:ext>
            </a:extLst>
          </p:cNvPr>
          <p:cNvSpPr txBox="1"/>
          <p:nvPr/>
        </p:nvSpPr>
        <p:spPr>
          <a:xfrm>
            <a:off x="289910" y="5009505"/>
            <a:ext cx="8625256" cy="958404"/>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Nel 1530 </a:t>
            </a:r>
            <a:r>
              <a:rPr lang="it-IT" sz="2000" b="1" dirty="0"/>
              <a:t>Tartaglia</a:t>
            </a:r>
            <a:r>
              <a:rPr lang="it-IT" sz="2000" dirty="0"/>
              <a:t> accoglie malvolentieri due quesiti posti dallo sfidante </a:t>
            </a:r>
            <a:r>
              <a:rPr lang="it-IT" sz="2000" b="1" dirty="0"/>
              <a:t>Zuanne de Tonini da Coi</a:t>
            </a:r>
            <a:r>
              <a:rPr lang="it-IT" sz="2000" dirty="0"/>
              <a:t>, insegnante di matematica a Brescia.</a:t>
            </a:r>
            <a:endParaRPr lang="it-IT" sz="2000" i="1" dirty="0"/>
          </a:p>
          <a:p>
            <a:endParaRPr lang="it-IT" sz="1000" dirty="0"/>
          </a:p>
        </p:txBody>
      </p:sp>
      <p:pic>
        <p:nvPicPr>
          <p:cNvPr id="3" name="officeArt object" descr="Immagine">
            <a:extLst>
              <a:ext uri="{FF2B5EF4-FFF2-40B4-BE49-F238E27FC236}">
                <a16:creationId xmlns:a16="http://schemas.microsoft.com/office/drawing/2014/main" id="{7EC6E398-0C0A-7AA8-A9C3-BFA4340DCD20}"/>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5862918" y="146942"/>
            <a:ext cx="6104496" cy="3225638"/>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1034395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B7C41-7671-D359-7EB0-A86A16DA6961}"/>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5EEC7722-31CE-7310-755D-39BCB09A7036}"/>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1EF668D6-2285-130A-2191-32E701B84E82}"/>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dirty="0"/>
          </a:p>
        </p:txBody>
      </p:sp>
      <p:cxnSp>
        <p:nvCxnSpPr>
          <p:cNvPr id="7" name="Connettore 1 6">
            <a:extLst>
              <a:ext uri="{FF2B5EF4-FFF2-40B4-BE49-F238E27FC236}">
                <a16:creationId xmlns:a16="http://schemas.microsoft.com/office/drawing/2014/main" id="{B6E605D7-9AB8-7341-9478-EBD0D81A2B7A}"/>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1BFA98E1-7C4A-E052-AC90-94DC04835C1F}"/>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EAE6F497-A505-3E7B-1A66-CB693B8BF245}"/>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12</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94EA65DF-84E3-AE11-23FC-2DDB10125B75}"/>
              </a:ext>
            </a:extLst>
          </p:cNvPr>
          <p:cNvSpPr txBox="1"/>
          <p:nvPr/>
        </p:nvSpPr>
        <p:spPr>
          <a:xfrm>
            <a:off x="6398118" y="3456867"/>
            <a:ext cx="5267178" cy="2404056"/>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179388" marR="233679">
              <a:lnSpc>
                <a:spcPct val="101099"/>
              </a:lnSpc>
              <a:spcBef>
                <a:spcPts val="75"/>
              </a:spcBef>
            </a:pPr>
            <a:r>
              <a:rPr lang="it-IT" sz="1900" b="1" spc="-5" dirty="0">
                <a:latin typeface="Trebuchet MS"/>
                <a:cs typeface="Trebuchet MS"/>
              </a:rPr>
              <a:t>Tartaglia è contrariato </a:t>
            </a:r>
            <a:r>
              <a:rPr lang="it-IT" sz="1900" spc="-5" dirty="0">
                <a:latin typeface="Trebuchet MS"/>
                <a:cs typeface="Trebuchet MS"/>
              </a:rPr>
              <a:t>poiché al tempo non era nota una formula generale per risolvere le equazioni di terzo grado: si risolvevano per tentativi o approssimazioni solo alcuni casi particolari e le equazioni proposte da Tonini da Coi non facevano parte dei casi particolari noti. </a:t>
            </a:r>
          </a:p>
          <a:p>
            <a:pPr marL="12700" marR="233679" algn="ctr">
              <a:lnSpc>
                <a:spcPct val="101099"/>
              </a:lnSpc>
              <a:spcBef>
                <a:spcPts val="75"/>
              </a:spcBef>
            </a:pPr>
            <a:endParaRPr lang="it-IT" sz="1000" spc="-5" dirty="0">
              <a:latin typeface="Trebuchet MS"/>
              <a:cs typeface="Trebuchet MS"/>
            </a:endParaRPr>
          </a:p>
        </p:txBody>
      </p:sp>
      <p:sp>
        <p:nvSpPr>
          <p:cNvPr id="18" name="object 18">
            <a:extLst>
              <a:ext uri="{FF2B5EF4-FFF2-40B4-BE49-F238E27FC236}">
                <a16:creationId xmlns:a16="http://schemas.microsoft.com/office/drawing/2014/main" id="{DF311E06-CC74-D49D-50B0-A819D2484956}"/>
              </a:ext>
            </a:extLst>
          </p:cNvPr>
          <p:cNvSpPr txBox="1"/>
          <p:nvPr/>
        </p:nvSpPr>
        <p:spPr>
          <a:xfrm>
            <a:off x="371172" y="1108364"/>
            <a:ext cx="5267180" cy="4641271"/>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i="1" dirty="0"/>
              <a:t>“Trovatime un numero qual multiplicato per la sua radice più 3 mi faccia 5. </a:t>
            </a:r>
          </a:p>
          <a:p>
            <a:pPr marL="179388" algn="l"/>
            <a:r>
              <a:rPr lang="it-IT" sz="2000" i="1" dirty="0" err="1"/>
              <a:t>Simelmente</a:t>
            </a:r>
            <a:r>
              <a:rPr lang="it-IT" sz="2000" i="1" dirty="0"/>
              <a:t>, trovatime tre numeri, ma che’l secondo sia 2 più del primo et che’l terzo sia pur 2 più del secondo; et che multiplicato el primo fia </a:t>
            </a:r>
            <a:r>
              <a:rPr lang="it-IT" sz="2000" dirty="0"/>
              <a:t>(“per”) </a:t>
            </a:r>
            <a:r>
              <a:rPr lang="it-IT" sz="2000" i="1" dirty="0"/>
              <a:t>el secondo, et quel produtto fia el terzo, faccia 1000”. </a:t>
            </a:r>
          </a:p>
          <a:p>
            <a:endParaRPr lang="it-IT" sz="1000" i="1" dirty="0"/>
          </a:p>
          <a:p>
            <a:pPr marL="179388" algn="l"/>
            <a:r>
              <a:rPr lang="it-IT" sz="2000" dirty="0"/>
              <a:t>I quesiti conducono alle equazioni algebriche di terzo grado:</a:t>
            </a:r>
          </a:p>
          <a:p>
            <a:r>
              <a:rPr lang="it-IT" dirty="0"/>
              <a:t> </a:t>
            </a:r>
          </a:p>
          <a:p>
            <a:r>
              <a:rPr lang="it-IT" sz="2200" b="1" i="1" dirty="0"/>
              <a:t>x</a:t>
            </a:r>
            <a:r>
              <a:rPr lang="it-IT" sz="2200" b="1" i="1" baseline="30000" dirty="0"/>
              <a:t>3</a:t>
            </a:r>
            <a:r>
              <a:rPr lang="it-IT" sz="2200" b="1" i="1" dirty="0"/>
              <a:t>+3x</a:t>
            </a:r>
            <a:r>
              <a:rPr lang="it-IT" sz="2200" b="1" i="1" baseline="30000" dirty="0"/>
              <a:t>2 </a:t>
            </a:r>
            <a:r>
              <a:rPr lang="it-IT" sz="2200" b="1" i="1" dirty="0"/>
              <a:t>= 5</a:t>
            </a:r>
          </a:p>
          <a:p>
            <a:r>
              <a:rPr lang="it-IT" sz="2200" b="1" i="1" dirty="0"/>
              <a:t>x</a:t>
            </a:r>
            <a:r>
              <a:rPr lang="it-IT" sz="2200" b="1" i="1" baseline="30000" dirty="0"/>
              <a:t>3</a:t>
            </a:r>
            <a:r>
              <a:rPr lang="it-IT" sz="2200" b="1" i="1" dirty="0"/>
              <a:t>+6x</a:t>
            </a:r>
            <a:r>
              <a:rPr lang="it-IT" sz="2200" b="1" i="1" baseline="30000" dirty="0"/>
              <a:t>2</a:t>
            </a:r>
            <a:r>
              <a:rPr lang="it-IT" sz="2200" b="1" i="1" dirty="0"/>
              <a:t>+8x = 1000</a:t>
            </a:r>
          </a:p>
          <a:p>
            <a:endParaRPr lang="it-IT" sz="1000" dirty="0"/>
          </a:p>
        </p:txBody>
      </p:sp>
      <p:pic>
        <p:nvPicPr>
          <p:cNvPr id="3" name="officeArt object" descr="Immagine">
            <a:extLst>
              <a:ext uri="{FF2B5EF4-FFF2-40B4-BE49-F238E27FC236}">
                <a16:creationId xmlns:a16="http://schemas.microsoft.com/office/drawing/2014/main" id="{F5E54471-97B6-0E74-5278-BCA34C63211B}"/>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6096000" y="146942"/>
            <a:ext cx="5871414" cy="3007257"/>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2" name="CasellaDiTesto 1">
            <a:extLst>
              <a:ext uri="{FF2B5EF4-FFF2-40B4-BE49-F238E27FC236}">
                <a16:creationId xmlns:a16="http://schemas.microsoft.com/office/drawing/2014/main" id="{AF0E22F0-53F5-BEA3-9F51-3A3069204D6A}"/>
              </a:ext>
            </a:extLst>
          </p:cNvPr>
          <p:cNvSpPr txBox="1"/>
          <p:nvPr/>
        </p:nvSpPr>
        <p:spPr>
          <a:xfrm>
            <a:off x="230366" y="295498"/>
            <a:ext cx="5145983" cy="523220"/>
          </a:xfrm>
          <a:prstGeom prst="rect">
            <a:avLst/>
          </a:prstGeom>
          <a:noFill/>
        </p:spPr>
        <p:txBody>
          <a:bodyPr wrap="square" rtlCol="0">
            <a:spAutoFit/>
          </a:bodyPr>
          <a:lstStyle/>
          <a:p>
            <a:r>
              <a:rPr lang="it-IT" sz="28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I due quesiti posti a Tartaglia</a:t>
            </a:r>
            <a:endParaRPr lang="it-IT" sz="2800" dirty="0"/>
          </a:p>
        </p:txBody>
      </p:sp>
    </p:spTree>
    <p:extLst>
      <p:ext uri="{BB962C8B-B14F-4D97-AF65-F5344CB8AC3E}">
        <p14:creationId xmlns:p14="http://schemas.microsoft.com/office/powerpoint/2010/main" val="4260032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DD278-FE13-2E79-340E-8F534D0A3EC2}"/>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0C0A181C-A068-EC50-3DF7-D8611BEDD372}"/>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60D36B8B-D14F-6865-F974-C0E4A34BDE8A}"/>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0D21422C-8633-24F4-5F41-DB6C0BEF4D96}"/>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17F4828E-8B53-FD04-AD8E-351601E0179B}"/>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7D2C5564-7801-366D-5462-24E38521C36A}"/>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13</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690F802C-9DE8-A88D-29BF-65437E30D000}"/>
              </a:ext>
            </a:extLst>
          </p:cNvPr>
          <p:cNvSpPr txBox="1"/>
          <p:nvPr/>
        </p:nvSpPr>
        <p:spPr>
          <a:xfrm>
            <a:off x="451691" y="4013688"/>
            <a:ext cx="10460819" cy="2406684"/>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p>
            <a:pPr marL="12700" marR="233679" algn="ctr">
              <a:lnSpc>
                <a:spcPct val="101099"/>
              </a:lnSpc>
              <a:spcBef>
                <a:spcPts val="75"/>
              </a:spcBef>
            </a:pPr>
            <a:endParaRPr lang="it-IT" sz="1000" spc="-5" dirty="0">
              <a:latin typeface="Trebuchet MS"/>
              <a:cs typeface="Trebuchet MS"/>
            </a:endParaRPr>
          </a:p>
          <a:p>
            <a:pPr marL="179388" marR="233679">
              <a:lnSpc>
                <a:spcPct val="101099"/>
              </a:lnSpc>
              <a:spcBef>
                <a:spcPts val="75"/>
              </a:spcBef>
            </a:pPr>
            <a:r>
              <a:rPr lang="it-IT" sz="1900" spc="-5" dirty="0">
                <a:latin typeface="Trebuchet MS"/>
                <a:cs typeface="Trebuchet MS"/>
              </a:rPr>
              <a:t>Cinque anni più tardi Tartaglia viene sfidato a Venezia da </a:t>
            </a:r>
            <a:r>
              <a:rPr lang="it-IT" sz="1900" b="1" spc="-5" dirty="0">
                <a:latin typeface="Trebuchet MS"/>
                <a:cs typeface="Trebuchet MS"/>
              </a:rPr>
              <a:t>Antonio Maria Fior</a:t>
            </a:r>
            <a:r>
              <a:rPr lang="it-IT" sz="1900" spc="-5" dirty="0">
                <a:latin typeface="Trebuchet MS"/>
                <a:cs typeface="Trebuchet MS"/>
              </a:rPr>
              <a:t>, stimato studioso che sostiene di conoscere una regola risolutiva delle equazioni cubiche segretamente confidatagli da un misterioso “gran mathematico”.</a:t>
            </a:r>
          </a:p>
          <a:p>
            <a:pPr marL="179388" marR="233679">
              <a:lnSpc>
                <a:spcPct val="101099"/>
              </a:lnSpc>
              <a:spcBef>
                <a:spcPts val="75"/>
              </a:spcBef>
            </a:pPr>
            <a:endParaRPr lang="it-IT" sz="1000" spc="-5" dirty="0">
              <a:latin typeface="Trebuchet MS"/>
              <a:cs typeface="Trebuchet MS"/>
            </a:endParaRPr>
          </a:p>
          <a:p>
            <a:pPr marL="179388" marR="233679">
              <a:lnSpc>
                <a:spcPct val="101099"/>
              </a:lnSpc>
              <a:spcBef>
                <a:spcPts val="75"/>
              </a:spcBef>
            </a:pPr>
            <a:r>
              <a:rPr lang="it-IT" sz="1900" spc="-5" dirty="0">
                <a:latin typeface="Trebuchet MS"/>
                <a:cs typeface="Trebuchet MS"/>
              </a:rPr>
              <a:t>Nel 1526 il “gran mathematico” </a:t>
            </a:r>
            <a:r>
              <a:rPr lang="it-IT" sz="1900" b="1" spc="-5" dirty="0">
                <a:latin typeface="Trebuchet MS"/>
                <a:cs typeface="Trebuchet MS"/>
              </a:rPr>
              <a:t>Scipione Del Ferro </a:t>
            </a:r>
            <a:r>
              <a:rPr lang="it-IT" sz="1900" spc="-5" dirty="0">
                <a:latin typeface="Trebuchet MS"/>
                <a:cs typeface="Trebuchet MS"/>
              </a:rPr>
              <a:t>(professore di matematica all’Università di Bologna), in fin di vita, aveva comunicato al suo allievo Fior la formula risolutiva parziale dell’equazione di terzo grado, da lui scoperta da anni ma sempre tenuta nascosta.</a:t>
            </a:r>
          </a:p>
          <a:p>
            <a:pPr marL="12700" marR="233679" algn="ctr">
              <a:lnSpc>
                <a:spcPct val="101099"/>
              </a:lnSpc>
              <a:spcBef>
                <a:spcPts val="75"/>
              </a:spcBef>
            </a:pPr>
            <a:endParaRPr lang="it-IT" sz="1800" spc="-5" dirty="0">
              <a:latin typeface="Trebuchet MS"/>
              <a:cs typeface="Trebuchet MS"/>
            </a:endParaRPr>
          </a:p>
        </p:txBody>
      </p:sp>
      <p:sp>
        <p:nvSpPr>
          <p:cNvPr id="18" name="object 18">
            <a:extLst>
              <a:ext uri="{FF2B5EF4-FFF2-40B4-BE49-F238E27FC236}">
                <a16:creationId xmlns:a16="http://schemas.microsoft.com/office/drawing/2014/main" id="{78069FE6-0F74-AD31-46EA-664357699F24}"/>
              </a:ext>
            </a:extLst>
          </p:cNvPr>
          <p:cNvSpPr txBox="1"/>
          <p:nvPr/>
        </p:nvSpPr>
        <p:spPr>
          <a:xfrm>
            <a:off x="506644" y="196613"/>
            <a:ext cx="5061440" cy="3626314"/>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Pochi decenni prima </a:t>
            </a:r>
            <a:r>
              <a:rPr lang="it-IT" sz="2000" b="1" dirty="0"/>
              <a:t>Luca Pacioli </a:t>
            </a:r>
            <a:r>
              <a:rPr lang="it-IT" sz="2000" dirty="0"/>
              <a:t>aveva addirittura considerato impossibile la risoluzione con formule algebriche di generiche equazioni cubiche.</a:t>
            </a:r>
          </a:p>
          <a:p>
            <a:pPr algn="l"/>
            <a:endParaRPr lang="it-IT" sz="1000" dirty="0"/>
          </a:p>
          <a:p>
            <a:pPr marL="179388" algn="l"/>
            <a:r>
              <a:rPr lang="it-IT" sz="2000" b="1" dirty="0"/>
              <a:t>Tartaglia</a:t>
            </a:r>
            <a:r>
              <a:rPr lang="it-IT" sz="2000" dirty="0"/>
              <a:t> chiarisce presto che Tonini da Coi aveva barato e lo riprende duramente per iscritto: </a:t>
            </a:r>
            <a:r>
              <a:rPr lang="it-IT" sz="2000" i="1" dirty="0"/>
              <a:t>“Vi doveresti alquanto arrossire a proponere da rissolvere ad altri quello che voi medesimo non sapeti </a:t>
            </a:r>
            <a:r>
              <a:rPr lang="it-IT" sz="2000" i="1" dirty="0" err="1"/>
              <a:t>rissolvere</a:t>
            </a:r>
            <a:r>
              <a:rPr lang="it-IT" sz="2000" i="1" dirty="0"/>
              <a:t>”</a:t>
            </a:r>
            <a:r>
              <a:rPr lang="it-IT" sz="2000" dirty="0"/>
              <a:t>.</a:t>
            </a:r>
          </a:p>
          <a:p>
            <a:pPr marL="179388" algn="l"/>
            <a:endParaRPr lang="it-IT" sz="1000" dirty="0"/>
          </a:p>
        </p:txBody>
      </p:sp>
      <p:pic>
        <p:nvPicPr>
          <p:cNvPr id="3" name="officeArt object" descr="Immagine">
            <a:extLst>
              <a:ext uri="{FF2B5EF4-FFF2-40B4-BE49-F238E27FC236}">
                <a16:creationId xmlns:a16="http://schemas.microsoft.com/office/drawing/2014/main" id="{9F38940B-BEB8-5C85-A72B-E2279A4BF26B}"/>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5862918" y="146942"/>
            <a:ext cx="6104496" cy="3225638"/>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1869997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5D803-69C9-03D7-F86C-D3EFD5ADDFAF}"/>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7CD9E245-4965-8441-5E61-F1342F4B0C50}"/>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E4BD8F67-B466-4B99-9551-A20ACC6C55C0}"/>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274EB1D3-033B-F51F-2345-70C2B872C3AF}"/>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272A4969-66A0-EA3F-8AF6-A41CB6FB2F01}"/>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FDF6D9AD-C8AC-9BCC-2936-D185F5E7B426}"/>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14</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8C96515C-69C5-24E4-8335-0416B2D563F4}"/>
              </a:ext>
            </a:extLst>
          </p:cNvPr>
          <p:cNvSpPr txBox="1"/>
          <p:nvPr/>
        </p:nvSpPr>
        <p:spPr>
          <a:xfrm>
            <a:off x="371171" y="3873898"/>
            <a:ext cx="10968701" cy="1574662"/>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dirty="0"/>
          </a:p>
          <a:p>
            <a:pPr marL="139700" algn="l"/>
            <a:r>
              <a:rPr lang="it-IT" sz="2000" dirty="0"/>
              <a:t>La </a:t>
            </a:r>
            <a:r>
              <a:rPr lang="it-IT" sz="2000" b="1" dirty="0"/>
              <a:t>formula di Tartaglia è la prima importante scoperta algebrica </a:t>
            </a:r>
            <a:r>
              <a:rPr lang="it-IT" sz="2000" dirty="0"/>
              <a:t>dai tempi dei matematici babilonesi: base indispensabile per risolvere qualsiasi equazione cubica.</a:t>
            </a:r>
          </a:p>
          <a:p>
            <a:pPr marL="139700" algn="l"/>
            <a:endParaRPr lang="it-IT" sz="1000" dirty="0"/>
          </a:p>
          <a:p>
            <a:pPr marL="139700" algn="l"/>
            <a:r>
              <a:rPr lang="it-IT" sz="2000" dirty="0"/>
              <a:t>Tartaglia decide di </a:t>
            </a:r>
            <a:r>
              <a:rPr lang="it-IT" sz="2000" b="1" dirty="0"/>
              <a:t>non divulgare </a:t>
            </a:r>
            <a:r>
              <a:rPr lang="it-IT" sz="2000" dirty="0"/>
              <a:t>la sua preziosa formula.</a:t>
            </a:r>
          </a:p>
          <a:p>
            <a:endParaRPr lang="it-IT" sz="1000" dirty="0"/>
          </a:p>
        </p:txBody>
      </p:sp>
      <p:sp>
        <p:nvSpPr>
          <p:cNvPr id="18" name="object 18">
            <a:extLst>
              <a:ext uri="{FF2B5EF4-FFF2-40B4-BE49-F238E27FC236}">
                <a16:creationId xmlns:a16="http://schemas.microsoft.com/office/drawing/2014/main" id="{3C17E910-F3D4-F3C9-6143-4E7205F59D4B}"/>
              </a:ext>
            </a:extLst>
          </p:cNvPr>
          <p:cNvSpPr txBox="1"/>
          <p:nvPr/>
        </p:nvSpPr>
        <p:spPr>
          <a:xfrm>
            <a:off x="371171" y="348260"/>
            <a:ext cx="5815111" cy="2905924"/>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b="1" dirty="0"/>
              <a:t>Fior</a:t>
            </a:r>
            <a:r>
              <a:rPr lang="it-IT" sz="2000" dirty="0"/>
              <a:t> pone a Tartaglia </a:t>
            </a:r>
            <a:r>
              <a:rPr lang="it-IT" sz="2000" b="1" dirty="0"/>
              <a:t>30 problemi </a:t>
            </a:r>
            <a:r>
              <a:rPr lang="it-IT" sz="2000" dirty="0"/>
              <a:t>tutti riconducibili a equazioni di terzo grado del tipo </a:t>
            </a:r>
          </a:p>
          <a:p>
            <a:endParaRPr lang="it-IT" sz="1000" dirty="0"/>
          </a:p>
          <a:p>
            <a:r>
              <a:rPr lang="it-IT" sz="2200" b="1" i="1" dirty="0"/>
              <a:t>x</a:t>
            </a:r>
            <a:r>
              <a:rPr lang="it-IT" sz="2200" b="1" i="1" baseline="30000" dirty="0"/>
              <a:t>3 </a:t>
            </a:r>
            <a:r>
              <a:rPr lang="it-IT" sz="2200" b="1" i="1" dirty="0"/>
              <a:t>+ </a:t>
            </a:r>
            <a:r>
              <a:rPr lang="it-IT" sz="2200" b="1" i="1" dirty="0" err="1"/>
              <a:t>bx</a:t>
            </a:r>
            <a:r>
              <a:rPr lang="it-IT" sz="2200" b="1" i="1" dirty="0"/>
              <a:t> = c</a:t>
            </a:r>
          </a:p>
          <a:p>
            <a:endParaRPr lang="it-IT" sz="1000" dirty="0"/>
          </a:p>
          <a:p>
            <a:pPr marL="179388" algn="l"/>
            <a:r>
              <a:rPr lang="it-IT" sz="2000" dirty="0"/>
              <a:t>Tartaglia, credendo verosimile che Fior non mentisse, accetta la sfida e vince costruendo la </a:t>
            </a:r>
            <a:r>
              <a:rPr lang="it-IT" sz="2000" b="1" dirty="0"/>
              <a:t>formula risolutiva </a:t>
            </a:r>
            <a:r>
              <a:rPr lang="it-IT" sz="2000" dirty="0"/>
              <a:t>delle equazioni cubiche riconducibili al caso coinvolto.</a:t>
            </a:r>
          </a:p>
          <a:p>
            <a:endParaRPr lang="it-IT" sz="1000" dirty="0"/>
          </a:p>
        </p:txBody>
      </p:sp>
      <p:pic>
        <p:nvPicPr>
          <p:cNvPr id="3" name="officeArt object" descr="Immagine">
            <a:extLst>
              <a:ext uri="{FF2B5EF4-FFF2-40B4-BE49-F238E27FC236}">
                <a16:creationId xmlns:a16="http://schemas.microsoft.com/office/drawing/2014/main" id="{6966339A-C94C-E1B6-12D8-10D1EF42A61F}"/>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6410848" y="146942"/>
            <a:ext cx="5556566" cy="3068137"/>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1510414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5CB6-80F0-9018-C49A-444D8610E59E}"/>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AD53293F-2793-F780-399C-5CD65561DA03}"/>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26E6E254-A0B2-0E73-8B95-8D8BC6A27CC3}"/>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E172CEA5-6F1C-7ADF-D234-2000E33A70BB}"/>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58AEBD74-3868-BD6A-E394-3C87783F9950}"/>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410DD126-547C-74B7-4DD7-FB77EDA4C6AD}"/>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15</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3C47895F-3A7D-DC87-5E42-C5D263DDC362}"/>
              </a:ext>
            </a:extLst>
          </p:cNvPr>
          <p:cNvSpPr txBox="1"/>
          <p:nvPr/>
        </p:nvSpPr>
        <p:spPr>
          <a:xfrm>
            <a:off x="420057" y="4367885"/>
            <a:ext cx="10968701" cy="1761188"/>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Cardano risponde evidenziando il proprio interesse a conoscere la misteriosa formula e promettendo di mantenerla segreta.</a:t>
            </a:r>
          </a:p>
          <a:p>
            <a:pPr marL="179388" algn="l"/>
            <a:endParaRPr lang="it-IT" sz="1000" dirty="0"/>
          </a:p>
          <a:p>
            <a:pPr marL="179388" algn="l"/>
            <a:r>
              <a:rPr lang="it-IT" sz="2000" b="1" dirty="0"/>
              <a:t>Tartaglia</a:t>
            </a:r>
            <a:r>
              <a:rPr lang="it-IT" sz="2000" dirty="0"/>
              <a:t>, inizialmente irremovibile, </a:t>
            </a:r>
            <a:r>
              <a:rPr lang="it-IT" sz="2000" b="1" dirty="0"/>
              <a:t>cede all’insistenza di Cardano </a:t>
            </a:r>
            <a:r>
              <a:rPr lang="it-IT" sz="2000" dirty="0"/>
              <a:t>accettando di incontrarlo a Milano e finendo per rivelargli la formula. </a:t>
            </a:r>
          </a:p>
          <a:p>
            <a:endParaRPr lang="it-IT" sz="1000" dirty="0"/>
          </a:p>
        </p:txBody>
      </p:sp>
      <p:sp>
        <p:nvSpPr>
          <p:cNvPr id="18" name="object 18">
            <a:extLst>
              <a:ext uri="{FF2B5EF4-FFF2-40B4-BE49-F238E27FC236}">
                <a16:creationId xmlns:a16="http://schemas.microsoft.com/office/drawing/2014/main" id="{E2DEF0EA-A12C-E797-BB86-C5DD613613EF}"/>
              </a:ext>
            </a:extLst>
          </p:cNvPr>
          <p:cNvSpPr txBox="1"/>
          <p:nvPr/>
        </p:nvSpPr>
        <p:spPr>
          <a:xfrm>
            <a:off x="420057" y="407442"/>
            <a:ext cx="5779776" cy="3328283"/>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Nel 1539 </a:t>
            </a:r>
            <a:r>
              <a:rPr lang="it-IT" sz="2000" b="1" dirty="0"/>
              <a:t>Cardano</a:t>
            </a:r>
            <a:r>
              <a:rPr lang="it-IT" sz="2000" dirty="0"/>
              <a:t>, venuto a sapere della sua vittoria nella disfida con Fior, scrive a Tartaglia chiedendogli di svelargli la formula risolutiva delle equazioni cubiche del tipo </a:t>
            </a:r>
            <a:r>
              <a:rPr lang="it-IT" sz="2000" b="1" i="1" dirty="0"/>
              <a:t>x</a:t>
            </a:r>
            <a:r>
              <a:rPr lang="it-IT" sz="2000" b="1" i="1" baseline="30000" dirty="0"/>
              <a:t>3 </a:t>
            </a:r>
            <a:r>
              <a:rPr lang="it-IT" sz="2000" b="1" i="1" dirty="0"/>
              <a:t>+ </a:t>
            </a:r>
            <a:r>
              <a:rPr lang="it-IT" sz="2000" b="1" i="1" dirty="0" err="1"/>
              <a:t>bx</a:t>
            </a:r>
            <a:r>
              <a:rPr lang="it-IT" sz="2000" b="1" i="1" dirty="0"/>
              <a:t> = c</a:t>
            </a:r>
            <a:r>
              <a:rPr lang="it-IT" sz="2000" dirty="0"/>
              <a:t>. </a:t>
            </a:r>
          </a:p>
          <a:p>
            <a:pPr marL="179388" algn="l"/>
            <a:r>
              <a:rPr lang="it-IT" sz="2000" dirty="0"/>
              <a:t>Il suo intento è </a:t>
            </a:r>
            <a:r>
              <a:rPr lang="it-IT" sz="2000" b="1" dirty="0"/>
              <a:t>pubblicarla</a:t>
            </a:r>
            <a:r>
              <a:rPr lang="it-IT" sz="2000" dirty="0"/>
              <a:t> (riconoscendone la paternità a Tartaglia) in un trattato di algebra al quale stava lavorando. </a:t>
            </a:r>
          </a:p>
          <a:p>
            <a:pPr marL="179388" algn="l"/>
            <a:endParaRPr lang="it-IT" sz="1000" dirty="0"/>
          </a:p>
          <a:p>
            <a:pPr marL="179388" algn="l"/>
            <a:r>
              <a:rPr lang="it-IT" sz="2000" b="1" dirty="0"/>
              <a:t>Tartaglia rifiuta </a:t>
            </a:r>
            <a:r>
              <a:rPr lang="it-IT" sz="2000" dirty="0"/>
              <a:t>dichiarando di volerla pubblicare in una propria opera.</a:t>
            </a:r>
          </a:p>
          <a:p>
            <a:endParaRPr lang="it-IT" sz="1000" dirty="0"/>
          </a:p>
        </p:txBody>
      </p:sp>
      <p:pic>
        <p:nvPicPr>
          <p:cNvPr id="3" name="officeArt object" descr="Immagine">
            <a:extLst>
              <a:ext uri="{FF2B5EF4-FFF2-40B4-BE49-F238E27FC236}">
                <a16:creationId xmlns:a16="http://schemas.microsoft.com/office/drawing/2014/main" id="{E7D02A37-DBF9-65BA-8E39-E6F821E3EC67}"/>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6560888" y="718464"/>
            <a:ext cx="5211055" cy="2706238"/>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3538477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31BA6-1696-B56F-51F8-223852429616}"/>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B8D13257-6984-8F31-D784-28874CBE85C5}"/>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D7DFAC1A-269B-18F7-3730-597E7D947FC8}"/>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056FC27D-B908-3500-AEDC-41AA0D37980B}"/>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B803769E-5E0C-D73C-9784-0E5CA206EF27}"/>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1D509AC1-C4E9-EE1F-13DF-068CE0F4C4B7}"/>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16</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DFDE1F41-7AE9-AEB6-EAD4-F36D8F82988A}"/>
              </a:ext>
            </a:extLst>
          </p:cNvPr>
          <p:cNvSpPr txBox="1"/>
          <p:nvPr/>
        </p:nvSpPr>
        <p:spPr>
          <a:xfrm>
            <a:off x="620194" y="3820867"/>
            <a:ext cx="10556324" cy="1890967"/>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i="1" dirty="0"/>
          </a:p>
          <a:p>
            <a:pPr marL="179388" algn="l"/>
            <a:r>
              <a:rPr lang="it-IT" sz="2000" i="1" dirty="0"/>
              <a:t>“Voglio che </a:t>
            </a:r>
            <a:r>
              <a:rPr lang="it-IT" sz="2000" i="1" dirty="0" err="1"/>
              <a:t>sappiati</a:t>
            </a:r>
            <a:r>
              <a:rPr lang="it-IT" sz="2000" i="1" dirty="0"/>
              <a:t> che per potermi </a:t>
            </a:r>
            <a:r>
              <a:rPr lang="it-IT" sz="2000" i="1" dirty="0" err="1"/>
              <a:t>aricordare</a:t>
            </a:r>
            <a:r>
              <a:rPr lang="it-IT" sz="2000" i="1" dirty="0"/>
              <a:t> in ogni mia </a:t>
            </a:r>
            <a:r>
              <a:rPr lang="it-IT" sz="2000" i="1" dirty="0" err="1"/>
              <a:t>improvisa</a:t>
            </a:r>
            <a:r>
              <a:rPr lang="it-IT" sz="2000" i="1" dirty="0"/>
              <a:t> </a:t>
            </a:r>
            <a:r>
              <a:rPr lang="it-IT" sz="2000" i="1" dirty="0" err="1"/>
              <a:t>occorrentia</a:t>
            </a:r>
            <a:r>
              <a:rPr lang="it-IT" sz="2000" i="1" dirty="0"/>
              <a:t> tal modo operativo, io l’ho </a:t>
            </a:r>
            <a:r>
              <a:rPr lang="it-IT" sz="2000" i="1" dirty="0" err="1"/>
              <a:t>redutto</a:t>
            </a:r>
            <a:r>
              <a:rPr lang="it-IT" sz="2000" i="1" dirty="0"/>
              <a:t> in uno capitolo in rima, perché se io non </a:t>
            </a:r>
            <a:r>
              <a:rPr lang="it-IT" sz="2000" i="1" dirty="0" err="1"/>
              <a:t>havessi</a:t>
            </a:r>
            <a:r>
              <a:rPr lang="it-IT" sz="2000" i="1" dirty="0"/>
              <a:t> usato questa </a:t>
            </a:r>
            <a:r>
              <a:rPr lang="it-IT" sz="2000" i="1" dirty="0" err="1"/>
              <a:t>cautella</a:t>
            </a:r>
            <a:r>
              <a:rPr lang="it-IT" sz="2000" i="1" dirty="0"/>
              <a:t>, spesso me </a:t>
            </a:r>
            <a:r>
              <a:rPr lang="it-IT" sz="2000" i="1" dirty="0" err="1"/>
              <a:t>saria</a:t>
            </a:r>
            <a:r>
              <a:rPr lang="it-IT" sz="2000" i="1" dirty="0"/>
              <a:t> uscito di mente. Et quantunque tal mio dire in rima non sia molto terso, non mi ho curato, perché mi basta che mi serva a </a:t>
            </a:r>
            <a:r>
              <a:rPr lang="it-IT" sz="2000" i="1" dirty="0" err="1"/>
              <a:t>ridurme</a:t>
            </a:r>
            <a:r>
              <a:rPr lang="it-IT" sz="2000" i="1" dirty="0"/>
              <a:t> in memoria tal regola ogni volta che io il dica”. </a:t>
            </a:r>
          </a:p>
          <a:p>
            <a:endParaRPr lang="it-IT" sz="1000" i="1" dirty="0"/>
          </a:p>
        </p:txBody>
      </p:sp>
      <p:sp>
        <p:nvSpPr>
          <p:cNvPr id="18" name="object 18">
            <a:extLst>
              <a:ext uri="{FF2B5EF4-FFF2-40B4-BE49-F238E27FC236}">
                <a16:creationId xmlns:a16="http://schemas.microsoft.com/office/drawing/2014/main" id="{50F01C3E-5B1E-3477-0D2F-685BD8A56784}"/>
              </a:ext>
            </a:extLst>
          </p:cNvPr>
          <p:cNvSpPr txBox="1"/>
          <p:nvPr/>
        </p:nvSpPr>
        <p:spPr>
          <a:xfrm>
            <a:off x="631630" y="1472012"/>
            <a:ext cx="4893576" cy="1890967"/>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Tartaglia però non comunica la formula in forma simbolica ma </a:t>
            </a:r>
            <a:r>
              <a:rPr lang="it-IT" sz="2000" b="1" dirty="0"/>
              <a:t>in forma discorsiva</a:t>
            </a:r>
            <a:r>
              <a:rPr lang="it-IT" sz="2000" dirty="0"/>
              <a:t>, com’era consueto al suo tempo, addirittura decide di scriverla </a:t>
            </a:r>
            <a:r>
              <a:rPr lang="it-IT" sz="2000" b="1" dirty="0"/>
              <a:t>in rima </a:t>
            </a:r>
            <a:r>
              <a:rPr lang="it-IT" sz="2000" dirty="0"/>
              <a:t>spiegando così la sua scelta:</a:t>
            </a:r>
          </a:p>
          <a:p>
            <a:endParaRPr lang="it-IT" sz="1000" dirty="0"/>
          </a:p>
        </p:txBody>
      </p:sp>
      <p:pic>
        <p:nvPicPr>
          <p:cNvPr id="3" name="officeArt object" descr="Immagine">
            <a:extLst>
              <a:ext uri="{FF2B5EF4-FFF2-40B4-BE49-F238E27FC236}">
                <a16:creationId xmlns:a16="http://schemas.microsoft.com/office/drawing/2014/main" id="{454EF398-3FEC-1051-AC7F-8DB1C8506A5B}"/>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5862918" y="146942"/>
            <a:ext cx="6104496" cy="3225638"/>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705648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755EF-BF5D-279C-9DAC-5752D6C7EE81}"/>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74F24F44-438E-9B86-96BF-98043C6B18CF}"/>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CD4B968A-3F00-6464-2152-CDB6DE55B5F6}"/>
              </a:ext>
            </a:extLst>
          </p:cNvPr>
          <p:cNvSpPr/>
          <p:nvPr/>
        </p:nvSpPr>
        <p:spPr>
          <a:xfrm>
            <a:off x="-12525" y="-24680"/>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1 6">
            <a:extLst>
              <a:ext uri="{FF2B5EF4-FFF2-40B4-BE49-F238E27FC236}">
                <a16:creationId xmlns:a16="http://schemas.microsoft.com/office/drawing/2014/main" id="{A22B8778-5E22-86D6-031D-81F62519CB10}"/>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99E34511-06E5-621F-92C4-861B9272B982}"/>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D3141253-3935-C8BE-9169-2CD708111B47}"/>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17</a:t>
            </a:fld>
            <a:endParaRPr lang="it-IT" dirty="0">
              <a:solidFill>
                <a:schemeClr val="tx1"/>
              </a:solidFill>
              <a:latin typeface="Trebuchet MS" panose="020B0703020202090204" pitchFamily="34" charset="0"/>
            </a:endParaRPr>
          </a:p>
        </p:txBody>
      </p:sp>
      <p:sp>
        <p:nvSpPr>
          <p:cNvPr id="2" name="object 18">
            <a:extLst>
              <a:ext uri="{FF2B5EF4-FFF2-40B4-BE49-F238E27FC236}">
                <a16:creationId xmlns:a16="http://schemas.microsoft.com/office/drawing/2014/main" id="{2103385F-4739-C5F9-863F-4F3AF95831F7}"/>
              </a:ext>
            </a:extLst>
          </p:cNvPr>
          <p:cNvSpPr txBox="1"/>
          <p:nvPr/>
        </p:nvSpPr>
        <p:spPr>
          <a:xfrm>
            <a:off x="381878" y="1871312"/>
            <a:ext cx="2278341" cy="3134256"/>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39700" algn="l"/>
            <a:r>
              <a:rPr lang="it-IT" dirty="0"/>
              <a:t>Ecco alcuni versi della poesia tra le cui rime Tartaglia nascose la </a:t>
            </a:r>
            <a:r>
              <a:rPr lang="it-IT" b="1" dirty="0"/>
              <a:t>formula risolutiva dell’equazione cubica </a:t>
            </a:r>
            <a:r>
              <a:rPr lang="it-IT" dirty="0"/>
              <a:t>nella sua forma </a:t>
            </a:r>
            <a:r>
              <a:rPr lang="it-IT" b="1" dirty="0"/>
              <a:t>“cubi e cose uguali a numero”</a:t>
            </a:r>
            <a:r>
              <a:rPr lang="it-IT" dirty="0"/>
              <a:t>.</a:t>
            </a:r>
          </a:p>
          <a:p>
            <a:endParaRPr lang="it-IT" sz="1000" dirty="0"/>
          </a:p>
        </p:txBody>
      </p:sp>
      <p:sp>
        <p:nvSpPr>
          <p:cNvPr id="3" name="CasellaDiTesto 2">
            <a:extLst>
              <a:ext uri="{FF2B5EF4-FFF2-40B4-BE49-F238E27FC236}">
                <a16:creationId xmlns:a16="http://schemas.microsoft.com/office/drawing/2014/main" id="{50DE5A11-1D3A-BC6D-DEDD-3F7DF0B389A1}"/>
              </a:ext>
            </a:extLst>
          </p:cNvPr>
          <p:cNvSpPr txBox="1"/>
          <p:nvPr/>
        </p:nvSpPr>
        <p:spPr>
          <a:xfrm>
            <a:off x="4917688" y="1148576"/>
            <a:ext cx="184731" cy="369332"/>
          </a:xfrm>
          <a:prstGeom prst="rect">
            <a:avLst/>
          </a:prstGeom>
          <a:noFill/>
        </p:spPr>
        <p:txBody>
          <a:bodyPr wrap="none" rtlCol="0">
            <a:spAutoFit/>
          </a:bodyPr>
          <a:lstStyle/>
          <a:p>
            <a:endParaRPr lang="it-IT" dirty="0"/>
          </a:p>
        </p:txBody>
      </p:sp>
      <p:sp>
        <p:nvSpPr>
          <p:cNvPr id="6" name="CasellaDiTesto 5">
            <a:extLst>
              <a:ext uri="{FF2B5EF4-FFF2-40B4-BE49-F238E27FC236}">
                <a16:creationId xmlns:a16="http://schemas.microsoft.com/office/drawing/2014/main" id="{4ABF4090-CEC7-3838-37C9-D29139545139}"/>
              </a:ext>
            </a:extLst>
          </p:cNvPr>
          <p:cNvSpPr txBox="1"/>
          <p:nvPr/>
        </p:nvSpPr>
        <p:spPr>
          <a:xfrm>
            <a:off x="2816865" y="756940"/>
            <a:ext cx="4641912" cy="6310061"/>
          </a:xfrm>
          <a:prstGeom prst="rect">
            <a:avLst/>
          </a:prstGeom>
          <a:noFill/>
        </p:spPr>
        <p:txBody>
          <a:bodyPr wrap="square">
            <a:spAutoFit/>
          </a:bodyPr>
          <a:lstStyle/>
          <a:p>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“Quando </a:t>
            </a:r>
            <a:r>
              <a:rPr lang="it-IT" sz="1400" b="1" i="1" kern="100" dirty="0" err="1">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chel</a:t>
            </a:r>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 cubo con le cose appresso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Se agguaglia à qualche numero discreto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pPr>
              <a:spcAft>
                <a:spcPts val="600"/>
              </a:spcAft>
            </a:pPr>
            <a:r>
              <a:rPr lang="it-IT" sz="1400" b="1" i="1" kern="100" dirty="0" err="1">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Trouan</a:t>
            </a:r>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 dui altri differenti in esso.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pPr>
              <a:spcAft>
                <a:spcPts val="600"/>
              </a:spcAft>
            </a:pPr>
            <a:r>
              <a:rPr lang="it-IT" sz="1400" b="1" i="1" kern="100" dirty="0" err="1">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Dapoi</a:t>
            </a:r>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 terrai questo per consueto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r>
              <a:rPr lang="it-IT" sz="1400" b="1" i="1" kern="100" dirty="0" err="1">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Che'l</a:t>
            </a:r>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 lor </a:t>
            </a:r>
            <a:r>
              <a:rPr lang="it-IT" sz="1400" b="1" i="1" kern="100" dirty="0" err="1">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produtto</a:t>
            </a:r>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 sempre sia eguale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Al terzo cubo delle cose </a:t>
            </a:r>
            <a:r>
              <a:rPr lang="it-IT" sz="1400" b="1" i="1" kern="100" dirty="0" err="1">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neto</a:t>
            </a:r>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El residuo poi suo generale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Delli lor lati cubi ben sottratti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r>
              <a:rPr lang="it-IT" sz="1400" b="1" i="1" kern="100" dirty="0" err="1">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Varra</a:t>
            </a:r>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 la tua cosa principale. (…)</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a:p>
            <a:r>
              <a:rPr lang="it-IT" sz="1400" b="1" i="1" kern="100" dirty="0">
                <a:solidFill>
                  <a:srgbClr val="222222"/>
                </a:solidFill>
                <a:effectLst/>
                <a:latin typeface="Zapfino" panose="03030300040707070C03" pitchFamily="66" charset="77"/>
                <a:ea typeface="Aptos" panose="020B0004020202020204" pitchFamily="34" charset="0"/>
                <a:cs typeface="Vladimir Script" panose="020F0502020204030204" pitchFamily="34" charset="0"/>
              </a:rPr>
              <a:t>…”</a:t>
            </a:r>
            <a:endParaRPr lang="it-IT" sz="1400" b="1" i="1" kern="100" dirty="0">
              <a:effectLst/>
              <a:latin typeface="Zapfino" panose="03030300040707070C03" pitchFamily="66" charset="77"/>
              <a:ea typeface="Aptos" panose="020B0004020202020204" pitchFamily="34" charset="0"/>
              <a:cs typeface="Vladimir Script" panose="020F0502020204030204" pitchFamily="34" charset="0"/>
            </a:endParaRPr>
          </a:p>
        </p:txBody>
      </p:sp>
      <p:sp>
        <p:nvSpPr>
          <p:cNvPr id="8" name="Titolo 1">
            <a:extLst>
              <a:ext uri="{FF2B5EF4-FFF2-40B4-BE49-F238E27FC236}">
                <a16:creationId xmlns:a16="http://schemas.microsoft.com/office/drawing/2014/main" id="{217C7201-DACC-DD8F-E2BB-821BC4814DB6}"/>
              </a:ext>
            </a:extLst>
          </p:cNvPr>
          <p:cNvSpPr>
            <a:spLocks noGrp="1"/>
          </p:cNvSpPr>
          <p:nvPr>
            <p:ph type="title"/>
          </p:nvPr>
        </p:nvSpPr>
        <p:spPr>
          <a:xfrm>
            <a:off x="1967035" y="432717"/>
            <a:ext cx="11500938" cy="395153"/>
          </a:xfrm>
          <a:noFill/>
        </p:spPr>
        <p:txBody>
          <a:bodyPr wrap="none" lIns="91440" tIns="45720" rIns="91440" bIns="45720">
            <a:noAutofit/>
          </a:bodyPr>
          <a:lstStyle/>
          <a:p>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La misteriosa poesia di Tartaglia.</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endPar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endParaRPr>
          </a:p>
        </p:txBody>
      </p:sp>
      <p:pic>
        <p:nvPicPr>
          <p:cNvPr id="10" name="Immagine 9" descr="Immagine che contiene testo, libro&#10;&#10;Descrizione generata automaticamente">
            <a:extLst>
              <a:ext uri="{FF2B5EF4-FFF2-40B4-BE49-F238E27FC236}">
                <a16:creationId xmlns:a16="http://schemas.microsoft.com/office/drawing/2014/main" id="{C61FEBBB-6416-DB64-498D-40B65ADEDEF6}"/>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9756527" y="282713"/>
            <a:ext cx="2141955" cy="2470144"/>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11" name="CasellaDiTesto 10">
            <a:extLst>
              <a:ext uri="{FF2B5EF4-FFF2-40B4-BE49-F238E27FC236}">
                <a16:creationId xmlns:a16="http://schemas.microsoft.com/office/drawing/2014/main" id="{57ECA2AD-B6D4-CF05-0599-1B7B90BA57A9}"/>
              </a:ext>
            </a:extLst>
          </p:cNvPr>
          <p:cNvSpPr txBox="1"/>
          <p:nvPr/>
        </p:nvSpPr>
        <p:spPr>
          <a:xfrm>
            <a:off x="10259215" y="2185183"/>
            <a:ext cx="1424116" cy="369332"/>
          </a:xfrm>
          <a:prstGeom prst="rect">
            <a:avLst/>
          </a:prstGeom>
          <a:noFill/>
        </p:spPr>
        <p:txBody>
          <a:bodyPr wrap="square">
            <a:spAutoFit/>
          </a:bodyPr>
          <a:lstStyle/>
          <a:p>
            <a:r>
              <a:rPr lang="it-IT" b="1" dirty="0"/>
              <a:t>Tartaglia</a:t>
            </a:r>
            <a:endParaRPr lang="it-IT" b="1"/>
          </a:p>
        </p:txBody>
      </p:sp>
      <p:sp>
        <p:nvSpPr>
          <p:cNvPr id="13" name="CasellaDiTesto 12">
            <a:extLst>
              <a:ext uri="{FF2B5EF4-FFF2-40B4-BE49-F238E27FC236}">
                <a16:creationId xmlns:a16="http://schemas.microsoft.com/office/drawing/2014/main" id="{DC641F91-C91D-281B-D47D-6166591F1D87}"/>
              </a:ext>
            </a:extLst>
          </p:cNvPr>
          <p:cNvSpPr txBox="1"/>
          <p:nvPr/>
        </p:nvSpPr>
        <p:spPr>
          <a:xfrm>
            <a:off x="5578367" y="3863335"/>
            <a:ext cx="6104964" cy="2517869"/>
          </a:xfrm>
          <a:prstGeom prst="rect">
            <a:avLst/>
          </a:prstGeom>
          <a:noFill/>
        </p:spPr>
        <p:txBody>
          <a:bodyPr wrap="square">
            <a:spAutoFit/>
          </a:bodyPr>
          <a:lstStyle>
            <a:defPPr>
              <a:defRPr lang="it-IT"/>
            </a:defPPr>
            <a:lvl1pPr>
              <a:defRPr sz="1400" b="1" i="1" kern="100">
                <a:solidFill>
                  <a:srgbClr val="222222"/>
                </a:solidFill>
                <a:effectLst/>
                <a:latin typeface="Zapfino" panose="03030300040707070C03" pitchFamily="66" charset="77"/>
                <a:ea typeface="Aptos" panose="020B0004020202020204" pitchFamily="34" charset="0"/>
                <a:cs typeface="Vladimir Script" panose="020F0502020204030204" pitchFamily="34" charset="0"/>
              </a:defRPr>
            </a:lvl1pPr>
          </a:lstStyle>
          <a:p>
            <a:pPr algn="r"/>
            <a:r>
              <a:rPr lang="it-IT"/>
              <a:t>(…)Questi trovai et non con passi tardi</a:t>
            </a:r>
          </a:p>
          <a:p>
            <a:pPr algn="r"/>
            <a:r>
              <a:rPr lang="it-IT"/>
              <a:t>Nel mille cinquecente, quatro e trenta</a:t>
            </a:r>
          </a:p>
          <a:p>
            <a:pPr algn="r"/>
            <a:r>
              <a:rPr lang="it-IT"/>
              <a:t>Con fondamenti ben saldi e gagliardi</a:t>
            </a:r>
          </a:p>
          <a:p>
            <a:pPr algn="r"/>
            <a:r>
              <a:rPr lang="it-IT"/>
              <a:t>Nella città dal mar’intorno centa.</a:t>
            </a:r>
          </a:p>
        </p:txBody>
      </p:sp>
    </p:spTree>
    <p:extLst>
      <p:ext uri="{BB962C8B-B14F-4D97-AF65-F5344CB8AC3E}">
        <p14:creationId xmlns:p14="http://schemas.microsoft.com/office/powerpoint/2010/main" val="3709820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60469-4A99-330D-E018-9BB0230F24F6}"/>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2B2B604D-C43C-05C8-ADE4-D53B0211F122}"/>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AFE63458-F6E4-3398-203E-84903E1A2BC0}"/>
              </a:ext>
            </a:extLst>
          </p:cNvPr>
          <p:cNvSpPr/>
          <p:nvPr/>
        </p:nvSpPr>
        <p:spPr>
          <a:xfrm>
            <a:off x="119561" y="3474"/>
            <a:ext cx="11927807" cy="6769115"/>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1 6">
            <a:extLst>
              <a:ext uri="{FF2B5EF4-FFF2-40B4-BE49-F238E27FC236}">
                <a16:creationId xmlns:a16="http://schemas.microsoft.com/office/drawing/2014/main" id="{FA400F11-AA95-CBD6-48CA-EC365F0E8548}"/>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95E62634-3578-3929-1810-1AE38E72E714}"/>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9E2B64E3-EC78-CF86-7AF2-E2E4294DE2F9}"/>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18</a:t>
            </a:fld>
            <a:endParaRPr lang="it-IT" dirty="0">
              <a:solidFill>
                <a:schemeClr val="tx1"/>
              </a:solidFill>
              <a:latin typeface="Trebuchet MS" panose="020B0703020202090204" pitchFamily="34" charset="0"/>
            </a:endParaRPr>
          </a:p>
        </p:txBody>
      </p:sp>
      <p:sp>
        <p:nvSpPr>
          <p:cNvPr id="2" name="object 18">
            <a:extLst>
              <a:ext uri="{FF2B5EF4-FFF2-40B4-BE49-F238E27FC236}">
                <a16:creationId xmlns:a16="http://schemas.microsoft.com/office/drawing/2014/main" id="{3339EBE9-545D-C540-1590-20837CCE3A19}"/>
              </a:ext>
            </a:extLst>
          </p:cNvPr>
          <p:cNvSpPr txBox="1"/>
          <p:nvPr/>
        </p:nvSpPr>
        <p:spPr>
          <a:xfrm>
            <a:off x="279797" y="1568152"/>
            <a:ext cx="4995588" cy="3573479"/>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i="1" dirty="0"/>
          </a:p>
          <a:p>
            <a:pPr marL="179388" algn="l"/>
            <a:r>
              <a:rPr lang="it-IT" sz="2000" i="1" dirty="0"/>
              <a:t>Quando chel cubo con le cose appresso</a:t>
            </a:r>
          </a:p>
          <a:p>
            <a:pPr marL="179388" algn="l"/>
            <a:r>
              <a:rPr lang="it-IT" sz="2000" i="1" dirty="0"/>
              <a:t>Se agguaglia à qualche numero discreto</a:t>
            </a:r>
          </a:p>
          <a:p>
            <a:pPr marL="179388" algn="l"/>
            <a:r>
              <a:rPr lang="it-IT" sz="2000" i="1" dirty="0"/>
              <a:t>Trouan dui altri differenti in esso.</a:t>
            </a:r>
          </a:p>
          <a:p>
            <a:endParaRPr lang="it-IT" sz="1000" i="1" dirty="0"/>
          </a:p>
          <a:p>
            <a:pPr marL="139700" algn="l"/>
            <a:r>
              <a:rPr lang="it-IT" sz="2000" i="1" dirty="0"/>
              <a:t>Dapoi terrai questo per consueto</a:t>
            </a:r>
          </a:p>
          <a:p>
            <a:pPr marL="139700" algn="l"/>
            <a:r>
              <a:rPr lang="it-IT" sz="2000" i="1" dirty="0"/>
              <a:t>Che'l lor produtto sempre sia eguale</a:t>
            </a:r>
          </a:p>
          <a:p>
            <a:pPr marL="139700" algn="l"/>
            <a:r>
              <a:rPr lang="it-IT" sz="2000" i="1" dirty="0"/>
              <a:t>Al terzo cubo delle cose neto,</a:t>
            </a:r>
          </a:p>
          <a:p>
            <a:endParaRPr lang="it-IT" sz="1000" i="1" dirty="0"/>
          </a:p>
          <a:p>
            <a:pPr marL="139700" algn="l"/>
            <a:r>
              <a:rPr lang="it-IT" sz="2000" i="1" dirty="0"/>
              <a:t>El residuo poi suo generale</a:t>
            </a:r>
          </a:p>
          <a:p>
            <a:pPr marL="139700" algn="l"/>
            <a:r>
              <a:rPr lang="it-IT" sz="2000" i="1" dirty="0"/>
              <a:t>Delli lor lati cubi ben sottratti</a:t>
            </a:r>
          </a:p>
          <a:p>
            <a:pPr marL="139700" algn="l"/>
            <a:r>
              <a:rPr lang="it-IT" sz="2000" i="1" dirty="0"/>
              <a:t>Varra la tua cosa principale.</a:t>
            </a:r>
          </a:p>
          <a:p>
            <a:endParaRPr lang="it-IT" sz="1000" i="1" dirty="0"/>
          </a:p>
        </p:txBody>
      </p:sp>
      <p:sp>
        <p:nvSpPr>
          <p:cNvPr id="3" name="CasellaDiTesto 2">
            <a:extLst>
              <a:ext uri="{FF2B5EF4-FFF2-40B4-BE49-F238E27FC236}">
                <a16:creationId xmlns:a16="http://schemas.microsoft.com/office/drawing/2014/main" id="{DB8D2FFE-C72C-39AA-3BFB-B0E2C52A69F3}"/>
              </a:ext>
            </a:extLst>
          </p:cNvPr>
          <p:cNvSpPr txBox="1"/>
          <p:nvPr/>
        </p:nvSpPr>
        <p:spPr>
          <a:xfrm>
            <a:off x="4917688" y="1148576"/>
            <a:ext cx="184731" cy="369332"/>
          </a:xfrm>
          <a:prstGeom prst="rect">
            <a:avLst/>
          </a:prstGeom>
          <a:noFill/>
        </p:spPr>
        <p:txBody>
          <a:bodyPr wrap="none" rtlCol="0">
            <a:spAutoFit/>
          </a:bodyPr>
          <a:lstStyle/>
          <a:p>
            <a:endParaRPr lang="it-IT" dirty="0"/>
          </a:p>
        </p:txBody>
      </p:sp>
      <p:sp>
        <p:nvSpPr>
          <p:cNvPr id="8" name="Titolo 1">
            <a:extLst>
              <a:ext uri="{FF2B5EF4-FFF2-40B4-BE49-F238E27FC236}">
                <a16:creationId xmlns:a16="http://schemas.microsoft.com/office/drawing/2014/main" id="{9441BCBD-D6B6-773D-ADCF-95EEE46829AC}"/>
              </a:ext>
            </a:extLst>
          </p:cNvPr>
          <p:cNvSpPr>
            <a:spLocks noGrp="1"/>
          </p:cNvSpPr>
          <p:nvPr>
            <p:ph type="title"/>
          </p:nvPr>
        </p:nvSpPr>
        <p:spPr>
          <a:xfrm>
            <a:off x="109536" y="406228"/>
            <a:ext cx="11500938" cy="395153"/>
          </a:xfrm>
          <a:noFill/>
        </p:spPr>
        <p:txBody>
          <a:bodyPr wrap="none" lIns="91440" tIns="45720" rIns="91440" bIns="45720">
            <a:noAutofit/>
          </a:bodyPr>
          <a:lstStyle/>
          <a:p>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Traduzione della poesia nel linguaggio algebrico moderno</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endPar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endParaRPr>
          </a:p>
        </p:txBody>
      </p:sp>
      <p:sp>
        <p:nvSpPr>
          <p:cNvPr id="12" name="Titolo 1">
            <a:extLst>
              <a:ext uri="{FF2B5EF4-FFF2-40B4-BE49-F238E27FC236}">
                <a16:creationId xmlns:a16="http://schemas.microsoft.com/office/drawing/2014/main" id="{086A6A40-E181-FE68-D303-2E589AE809DC}"/>
              </a:ext>
            </a:extLst>
          </p:cNvPr>
          <p:cNvSpPr txBox="1">
            <a:spLocks/>
          </p:cNvSpPr>
          <p:nvPr/>
        </p:nvSpPr>
        <p:spPr>
          <a:xfrm>
            <a:off x="251158" y="655119"/>
            <a:ext cx="10581252" cy="693331"/>
          </a:xfrm>
          <a:prstGeom prst="rect">
            <a:avLst/>
          </a:prstGeom>
          <a:noFill/>
        </p:spPr>
        <p:txBody>
          <a:bodyPr wrap="square">
            <a:spAutoFit/>
          </a:bodyPr>
          <a:lstStyle>
            <a:defPPr>
              <a:defRPr lang="it-IT"/>
            </a:defPPr>
            <a:lvl1pPr marL="12700" marR="233679">
              <a:lnSpc>
                <a:spcPct val="101099"/>
              </a:lnSpc>
              <a:spcBef>
                <a:spcPts val="75"/>
              </a:spcBef>
              <a:defRPr spc="-5">
                <a:latin typeface="Trebuchet MS"/>
                <a:cs typeface="Trebuchet MS"/>
              </a:defRPr>
            </a:lvl1pPr>
          </a:lstStyle>
          <a:p>
            <a:r>
              <a:rPr lang="it-IT" sz="2000" dirty="0"/>
              <a:t>Nei primi nove versi della sua poesia Tartaglia illustra la formula risolutiva delle equazioni cubiche del tipo </a:t>
            </a:r>
            <a:r>
              <a:rPr lang="it-IT" sz="2000" b="1" i="1" dirty="0"/>
              <a:t>x</a:t>
            </a:r>
            <a:r>
              <a:rPr lang="it-IT" sz="2000" b="1" i="1" baseline="30000" dirty="0"/>
              <a:t>3</a:t>
            </a:r>
            <a:r>
              <a:rPr lang="it-IT" sz="2000" b="1" i="1" dirty="0"/>
              <a:t> + bx = c </a:t>
            </a:r>
            <a:r>
              <a:rPr lang="it-IT" sz="2000" dirty="0"/>
              <a:t>(“</a:t>
            </a:r>
            <a:r>
              <a:rPr lang="it-IT" sz="2000" b="1" i="1" dirty="0"/>
              <a:t>cubi e cose uguali a numero</a:t>
            </a:r>
            <a:r>
              <a:rPr lang="it-IT" sz="2000" dirty="0"/>
              <a:t>”).</a:t>
            </a:r>
          </a:p>
        </p:txBody>
      </p:sp>
      <mc:AlternateContent xmlns:mc="http://schemas.openxmlformats.org/markup-compatibility/2006" xmlns:a14="http://schemas.microsoft.com/office/drawing/2010/main">
        <mc:Choice Requires="a14">
          <p:sp>
            <p:nvSpPr>
              <p:cNvPr id="16" name="object 18">
                <a:extLst>
                  <a:ext uri="{FF2B5EF4-FFF2-40B4-BE49-F238E27FC236}">
                    <a16:creationId xmlns:a16="http://schemas.microsoft.com/office/drawing/2014/main" id="{B5995E44-818A-7FB4-B756-156D6BC71872}"/>
                  </a:ext>
                </a:extLst>
              </p:cNvPr>
              <p:cNvSpPr txBox="1"/>
              <p:nvPr/>
            </p:nvSpPr>
            <p:spPr>
              <a:xfrm>
                <a:off x="7299149" y="1616029"/>
                <a:ext cx="4265313" cy="3601179"/>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dirty="0"/>
              </a:p>
              <a:p>
                <a:r>
                  <a:rPr lang="it-IT" sz="2000" dirty="0"/>
                  <a:t>Quando </a:t>
                </a:r>
                <a:r>
                  <a:rPr lang="it-IT" sz="2000" b="1" i="1" dirty="0"/>
                  <a:t>x</a:t>
                </a:r>
                <a:r>
                  <a:rPr lang="it-IT" sz="2000" b="1" i="1" baseline="30000" dirty="0"/>
                  <a:t>3</a:t>
                </a:r>
                <a:r>
                  <a:rPr lang="it-IT" sz="2000" b="1" i="1" dirty="0"/>
                  <a:t>+ </a:t>
                </a:r>
                <a:r>
                  <a:rPr lang="it-IT" sz="2000" b="1" i="1" dirty="0" err="1"/>
                  <a:t>bx</a:t>
                </a:r>
                <a:r>
                  <a:rPr lang="it-IT" b="1" i="1" dirty="0"/>
                  <a:t>= c</a:t>
                </a:r>
              </a:p>
              <a:p>
                <a:r>
                  <a:rPr lang="it-IT" sz="2000" dirty="0"/>
                  <a:t>determina </a:t>
                </a:r>
                <a:r>
                  <a:rPr lang="it-IT" sz="2000" b="1" i="1" dirty="0"/>
                  <a:t>u </a:t>
                </a:r>
                <a:r>
                  <a:rPr lang="it-IT" sz="2000" dirty="0"/>
                  <a:t>e</a:t>
                </a:r>
                <a:r>
                  <a:rPr lang="it-IT" sz="2000" b="1" i="1" dirty="0"/>
                  <a:t> v </a:t>
                </a:r>
                <a:r>
                  <a:rPr lang="it-IT" sz="2000" dirty="0"/>
                  <a:t>in modo che </a:t>
                </a:r>
              </a:p>
              <a:p>
                <a:r>
                  <a:rPr lang="it-IT" sz="2000" b="1" i="1" dirty="0"/>
                  <a:t>u - v = c</a:t>
                </a:r>
              </a:p>
              <a:p>
                <a:endParaRPr lang="it-IT" dirty="0"/>
              </a:p>
              <a:p>
                <a:endParaRPr lang="it-IT" sz="1000" dirty="0"/>
              </a:p>
              <a:p>
                <a:r>
                  <a:rPr lang="it-IT" sz="2000" dirty="0"/>
                  <a:t>e che </a:t>
                </a:r>
                <a:r>
                  <a:rPr lang="it-IT" sz="2000" b="1" i="1" dirty="0"/>
                  <a:t>u v = (b/3)</a:t>
                </a:r>
                <a:r>
                  <a:rPr lang="it-IT" sz="2000" b="1" i="1" baseline="30000" dirty="0"/>
                  <a:t>3</a:t>
                </a:r>
              </a:p>
              <a:p>
                <a:endParaRPr lang="it-IT" b="1" i="1" dirty="0"/>
              </a:p>
              <a:p>
                <a:endParaRPr lang="it-IT" b="1" i="1" dirty="0"/>
              </a:p>
              <a:p>
                <a:r>
                  <a:rPr lang="it-IT" sz="2000" dirty="0"/>
                  <a:t>Infine</a:t>
                </a:r>
              </a:p>
              <a:p>
                <a14:m>
                  <m:oMath xmlns:m="http://schemas.openxmlformats.org/officeDocument/2006/math">
                    <m:rad>
                      <m:radPr>
                        <m:ctrlPr>
                          <a:rPr lang="it-IT" sz="2000" b="1" i="1">
                            <a:latin typeface="Cambria Math" panose="02040503050406030204" pitchFamily="18" charset="0"/>
                          </a:rPr>
                        </m:ctrlPr>
                      </m:radPr>
                      <m:deg>
                        <m:r>
                          <a:rPr lang="it-IT" sz="2000" b="1" i="1">
                            <a:latin typeface="Cambria Math" panose="02040503050406030204" pitchFamily="18" charset="0"/>
                          </a:rPr>
                          <m:t>𝟑</m:t>
                        </m:r>
                      </m:deg>
                      <m:e>
                        <m:r>
                          <m:rPr>
                            <m:nor/>
                          </m:rPr>
                          <a:rPr lang="it-IT" sz="2000" b="1" i="1" dirty="0"/>
                          <m:t>u</m:t>
                        </m:r>
                      </m:e>
                    </m:rad>
                    <m:r>
                      <a:rPr lang="it-IT" sz="2000" b="1" i="1">
                        <a:latin typeface="Cambria Math" panose="02040503050406030204" pitchFamily="18" charset="0"/>
                      </a:rPr>
                      <m:t>−</m:t>
                    </m:r>
                    <m:rad>
                      <m:radPr>
                        <m:ctrlPr>
                          <a:rPr lang="it-IT" sz="2000" b="1" i="1">
                            <a:latin typeface="Cambria Math" panose="02040503050406030204" pitchFamily="18" charset="0"/>
                          </a:rPr>
                        </m:ctrlPr>
                      </m:radPr>
                      <m:deg>
                        <m:r>
                          <a:rPr lang="it-IT" sz="2000" b="1" i="1">
                            <a:latin typeface="Cambria Math" panose="02040503050406030204" pitchFamily="18" charset="0"/>
                          </a:rPr>
                          <m:t>𝟑</m:t>
                        </m:r>
                      </m:deg>
                      <m:e>
                        <m:r>
                          <m:rPr>
                            <m:nor/>
                          </m:rPr>
                          <a:rPr lang="it-IT" sz="2000" b="1" i="1" dirty="0"/>
                          <m:t>v</m:t>
                        </m:r>
                      </m:e>
                    </m:rad>
                  </m:oMath>
                </a14:m>
                <a:r>
                  <a:rPr lang="it-IT" sz="2000" b="1" i="1" dirty="0">
                    <a:effectLst/>
                    <a:latin typeface="Trebuchet MS" panose="020B0703020202090204" pitchFamily="34" charset="0"/>
                  </a:rPr>
                  <a:t> </a:t>
                </a:r>
                <a:r>
                  <a:rPr lang="it-IT" sz="2000" b="1" i="1" dirty="0"/>
                  <a:t>= x</a:t>
                </a:r>
                <a:endParaRPr lang="it-IT" sz="2000" b="1" i="1" baseline="30000" dirty="0"/>
              </a:p>
              <a:p>
                <a:endParaRPr lang="it-IT" b="1" i="1" baseline="30000" dirty="0"/>
              </a:p>
            </p:txBody>
          </p:sp>
        </mc:Choice>
        <mc:Fallback xmlns="">
          <p:sp>
            <p:nvSpPr>
              <p:cNvPr id="16" name="object 18">
                <a:extLst>
                  <a:ext uri="{FF2B5EF4-FFF2-40B4-BE49-F238E27FC236}">
                    <a16:creationId xmlns:a16="http://schemas.microsoft.com/office/drawing/2014/main" id="{B5995E44-818A-7FB4-B756-156D6BC71872}"/>
                  </a:ext>
                </a:extLst>
              </p:cNvPr>
              <p:cNvSpPr txBox="1">
                <a:spLocks noRot="1" noChangeAspect="1" noMove="1" noResize="1" noEditPoints="1" noAdjustHandles="1" noChangeArrowheads="1" noChangeShapeType="1" noTextEdit="1"/>
              </p:cNvSpPr>
              <p:nvPr/>
            </p:nvSpPr>
            <p:spPr>
              <a:xfrm>
                <a:off x="7299149" y="1616029"/>
                <a:ext cx="4265313" cy="3601179"/>
              </a:xfrm>
              <a:prstGeom prst="rect">
                <a:avLst/>
              </a:prstGeom>
              <a:blipFill>
                <a:blip r:embed="rId4"/>
                <a:stretch>
                  <a:fillRect/>
                </a:stretch>
              </a:blipFill>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a:lstStyle/>
              <a:p>
                <a:r>
                  <a:rPr lang="it-IT">
                    <a:noFill/>
                  </a:rPr>
                  <a:t> </a:t>
                </a:r>
              </a:p>
            </p:txBody>
          </p:sp>
        </mc:Fallback>
      </mc:AlternateContent>
      <p:sp>
        <p:nvSpPr>
          <p:cNvPr id="18" name="Freccia bidirezionale orizzontale 17">
            <a:extLst>
              <a:ext uri="{FF2B5EF4-FFF2-40B4-BE49-F238E27FC236}">
                <a16:creationId xmlns:a16="http://schemas.microsoft.com/office/drawing/2014/main" id="{960E3396-51D6-346F-AE1C-20EA9034D6CE}"/>
              </a:ext>
            </a:extLst>
          </p:cNvPr>
          <p:cNvSpPr/>
          <p:nvPr/>
        </p:nvSpPr>
        <p:spPr>
          <a:xfrm>
            <a:off x="5342374" y="3154907"/>
            <a:ext cx="1847390" cy="959761"/>
          </a:xfrm>
          <a:prstGeom prst="leftRightArrow">
            <a:avLst/>
          </a:prstGeom>
          <a:gradFill>
            <a:gsLst>
              <a:gs pos="0">
                <a:srgbClr val="FFC000"/>
              </a:gs>
              <a:gs pos="50000">
                <a:schemeClr val="accent2">
                  <a:lumMod val="60000"/>
                  <a:lumOff val="40000"/>
                </a:schemeClr>
              </a:gs>
              <a:gs pos="100000">
                <a:schemeClr val="accent2">
                  <a:lumMod val="50000"/>
                </a:schemeClr>
              </a:gs>
            </a:gsLst>
          </a:gra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mc:AlternateContent xmlns:mc="http://schemas.openxmlformats.org/markup-compatibility/2006" xmlns:a14="http://schemas.microsoft.com/office/drawing/2010/main">
        <mc:Choice Requires="a14">
          <p:sp>
            <p:nvSpPr>
              <p:cNvPr id="20" name="Titolo 1">
                <a:extLst>
                  <a:ext uri="{FF2B5EF4-FFF2-40B4-BE49-F238E27FC236}">
                    <a16:creationId xmlns:a16="http://schemas.microsoft.com/office/drawing/2014/main" id="{57DC588F-16CB-AB1E-21BD-525F06A87EB3}"/>
                  </a:ext>
                </a:extLst>
              </p:cNvPr>
              <p:cNvSpPr txBox="1">
                <a:spLocks/>
              </p:cNvSpPr>
              <p:nvPr/>
            </p:nvSpPr>
            <p:spPr>
              <a:xfrm>
                <a:off x="109536" y="5363999"/>
                <a:ext cx="11702563" cy="788164"/>
              </a:xfrm>
              <a:prstGeom prst="rect">
                <a:avLst/>
              </a:prstGeom>
              <a:noFill/>
            </p:spPr>
            <p:txBody>
              <a:bodyPr wrap="square">
                <a:spAutoFit/>
              </a:bodyPr>
              <a:lstStyle>
                <a:defPPr>
                  <a:defRPr lang="it-IT"/>
                </a:defPPr>
                <a:lvl1pPr marL="12700" marR="233679">
                  <a:lnSpc>
                    <a:spcPct val="101099"/>
                  </a:lnSpc>
                  <a:spcBef>
                    <a:spcPts val="75"/>
                  </a:spcBef>
                  <a:defRPr spc="-5">
                    <a:latin typeface="Trebuchet MS"/>
                    <a:cs typeface="Trebuchet MS"/>
                  </a:defRPr>
                </a:lvl1pPr>
              </a:lstStyle>
              <a:p>
                <a:r>
                  <a:rPr lang="it-IT" dirty="0"/>
                  <a:t>Seguendo le istruzioni si arriva alla </a:t>
                </a:r>
                <a:r>
                  <a:rPr lang="it-IT" b="1" dirty="0"/>
                  <a:t>formula</a:t>
                </a:r>
                <a:r>
                  <a:rPr lang="it-IT" sz="2000" b="1" dirty="0"/>
                  <a:t>: </a:t>
                </a:r>
                <a14:m>
                  <m:oMath xmlns:m="http://schemas.openxmlformats.org/officeDocument/2006/math">
                    <m:r>
                      <a:rPr lang="it-IT" sz="2200" b="1" i="1">
                        <a:latin typeface="Cambria Math" panose="02040503050406030204" pitchFamily="18" charset="0"/>
                      </a:rPr>
                      <m:t>𝒙</m:t>
                    </m:r>
                    <m:r>
                      <a:rPr lang="it-IT" sz="2200" b="1" i="1">
                        <a:latin typeface="Cambria Math" panose="02040503050406030204" pitchFamily="18" charset="0"/>
                      </a:rPr>
                      <m:t>=</m:t>
                    </m:r>
                    <m:rad>
                      <m:radPr>
                        <m:ctrlPr>
                          <a:rPr lang="it-IT" sz="2200" b="1" i="1">
                            <a:latin typeface="Cambria Math" panose="02040503050406030204" pitchFamily="18" charset="0"/>
                          </a:rPr>
                        </m:ctrlPr>
                      </m:radPr>
                      <m:deg>
                        <m:r>
                          <a:rPr lang="it-IT" sz="2200" b="1" i="1">
                            <a:latin typeface="Cambria Math" panose="02040503050406030204" pitchFamily="18" charset="0"/>
                          </a:rPr>
                          <m:t>𝟑</m:t>
                        </m:r>
                      </m:deg>
                      <m:e>
                        <m:rad>
                          <m:radPr>
                            <m:degHide m:val="on"/>
                            <m:ctrlPr>
                              <a:rPr lang="it-IT" sz="2200" b="1" i="1">
                                <a:latin typeface="Cambria Math" panose="02040503050406030204" pitchFamily="18" charset="0"/>
                              </a:rPr>
                            </m:ctrlPr>
                          </m:radPr>
                          <m:deg/>
                          <m:e>
                            <m:sSup>
                              <m:sSupPr>
                                <m:ctrlPr>
                                  <a:rPr lang="it-IT" sz="2200" b="1" i="1">
                                    <a:latin typeface="Cambria Math" panose="02040503050406030204" pitchFamily="18" charset="0"/>
                                  </a:rPr>
                                </m:ctrlPr>
                              </m:sSupPr>
                              <m:e>
                                <m:d>
                                  <m:dPr>
                                    <m:ctrlPr>
                                      <a:rPr lang="it-IT" sz="2200" b="1" i="1">
                                        <a:latin typeface="Cambria Math" panose="02040503050406030204" pitchFamily="18" charset="0"/>
                                      </a:rPr>
                                    </m:ctrlPr>
                                  </m:dPr>
                                  <m:e>
                                    <m:r>
                                      <a:rPr lang="it-IT" sz="2200" b="1" i="1">
                                        <a:latin typeface="Cambria Math" panose="02040503050406030204" pitchFamily="18" charset="0"/>
                                      </a:rPr>
                                      <m:t>𝒄</m:t>
                                    </m:r>
                                    <m:r>
                                      <a:rPr lang="it-IT" sz="2200" b="1" i="1">
                                        <a:latin typeface="Cambria Math" panose="02040503050406030204" pitchFamily="18" charset="0"/>
                                      </a:rPr>
                                      <m:t>/</m:t>
                                    </m:r>
                                    <m:r>
                                      <a:rPr lang="it-IT" sz="2200" b="1" i="1">
                                        <a:latin typeface="Cambria Math" panose="02040503050406030204" pitchFamily="18" charset="0"/>
                                      </a:rPr>
                                      <m:t>𝟐</m:t>
                                    </m:r>
                                  </m:e>
                                </m:d>
                              </m:e>
                              <m:sup>
                                <m:r>
                                  <a:rPr lang="it-IT" sz="2200" b="1" i="1">
                                    <a:latin typeface="Cambria Math" panose="02040503050406030204" pitchFamily="18" charset="0"/>
                                  </a:rPr>
                                  <m:t>𝟐</m:t>
                                </m:r>
                              </m:sup>
                            </m:sSup>
                            <m:r>
                              <a:rPr lang="it-IT" sz="2200" b="1" i="1">
                                <a:latin typeface="Cambria Math" panose="02040503050406030204" pitchFamily="18" charset="0"/>
                              </a:rPr>
                              <m:t>+</m:t>
                            </m:r>
                            <m:sSup>
                              <m:sSupPr>
                                <m:ctrlPr>
                                  <a:rPr lang="it-IT" sz="2200" b="1" i="1">
                                    <a:latin typeface="Cambria Math" panose="02040503050406030204" pitchFamily="18" charset="0"/>
                                  </a:rPr>
                                </m:ctrlPr>
                              </m:sSupPr>
                              <m:e>
                                <m:d>
                                  <m:dPr>
                                    <m:ctrlPr>
                                      <a:rPr lang="it-IT" sz="2200" b="1" i="1">
                                        <a:latin typeface="Cambria Math" panose="02040503050406030204" pitchFamily="18" charset="0"/>
                                      </a:rPr>
                                    </m:ctrlPr>
                                  </m:dPr>
                                  <m:e>
                                    <m:r>
                                      <a:rPr lang="it-IT" sz="2200" b="1" i="1">
                                        <a:latin typeface="Cambria Math" panose="02040503050406030204" pitchFamily="18" charset="0"/>
                                      </a:rPr>
                                      <m:t>𝒃</m:t>
                                    </m:r>
                                    <m:r>
                                      <a:rPr lang="it-IT" sz="2200" b="1" i="1">
                                        <a:latin typeface="Cambria Math" panose="02040503050406030204" pitchFamily="18" charset="0"/>
                                      </a:rPr>
                                      <m:t>/</m:t>
                                    </m:r>
                                    <m:r>
                                      <a:rPr lang="it-IT" sz="2200" b="1" i="1">
                                        <a:latin typeface="Cambria Math" panose="02040503050406030204" pitchFamily="18" charset="0"/>
                                      </a:rPr>
                                      <m:t>𝟑</m:t>
                                    </m:r>
                                  </m:e>
                                </m:d>
                              </m:e>
                              <m:sup>
                                <m:r>
                                  <a:rPr lang="it-IT" sz="2200" b="1" i="1">
                                    <a:latin typeface="Cambria Math" panose="02040503050406030204" pitchFamily="18" charset="0"/>
                                  </a:rPr>
                                  <m:t>𝟑</m:t>
                                </m:r>
                              </m:sup>
                            </m:sSup>
                          </m:e>
                        </m:rad>
                        <m:r>
                          <a:rPr lang="it-IT" sz="2200" b="1" i="1">
                            <a:latin typeface="Cambria Math" panose="02040503050406030204" pitchFamily="18" charset="0"/>
                          </a:rPr>
                          <m:t>+</m:t>
                        </m:r>
                        <m:f>
                          <m:fPr>
                            <m:ctrlPr>
                              <a:rPr lang="it-IT" sz="2200" b="1" i="1">
                                <a:latin typeface="Cambria Math" panose="02040503050406030204" pitchFamily="18" charset="0"/>
                              </a:rPr>
                            </m:ctrlPr>
                          </m:fPr>
                          <m:num>
                            <m:r>
                              <a:rPr lang="it-IT" sz="2200" b="1" i="1">
                                <a:latin typeface="Cambria Math" panose="02040503050406030204" pitchFamily="18" charset="0"/>
                              </a:rPr>
                              <m:t>𝒄</m:t>
                            </m:r>
                          </m:num>
                          <m:den>
                            <m:r>
                              <a:rPr lang="it-IT" sz="2200" b="1" i="1">
                                <a:latin typeface="Cambria Math" panose="02040503050406030204" pitchFamily="18" charset="0"/>
                              </a:rPr>
                              <m:t>𝟐</m:t>
                            </m:r>
                          </m:den>
                        </m:f>
                      </m:e>
                    </m:rad>
                    <m:r>
                      <a:rPr lang="it-IT" sz="2200" b="1" i="1">
                        <a:latin typeface="Cambria Math" panose="02040503050406030204" pitchFamily="18" charset="0"/>
                      </a:rPr>
                      <m:t>−</m:t>
                    </m:r>
                    <m:rad>
                      <m:radPr>
                        <m:ctrlPr>
                          <a:rPr lang="it-IT" sz="2200" b="1" i="1">
                            <a:latin typeface="Cambria Math" panose="02040503050406030204" pitchFamily="18" charset="0"/>
                          </a:rPr>
                        </m:ctrlPr>
                      </m:radPr>
                      <m:deg>
                        <m:r>
                          <a:rPr lang="it-IT" sz="2200" b="1" i="1">
                            <a:latin typeface="Cambria Math" panose="02040503050406030204" pitchFamily="18" charset="0"/>
                          </a:rPr>
                          <m:t>𝟑</m:t>
                        </m:r>
                      </m:deg>
                      <m:e>
                        <m:rad>
                          <m:radPr>
                            <m:degHide m:val="on"/>
                            <m:ctrlPr>
                              <a:rPr lang="it-IT" sz="2200" b="1" i="1">
                                <a:latin typeface="Cambria Math" panose="02040503050406030204" pitchFamily="18" charset="0"/>
                              </a:rPr>
                            </m:ctrlPr>
                          </m:radPr>
                          <m:deg/>
                          <m:e>
                            <m:sSup>
                              <m:sSupPr>
                                <m:ctrlPr>
                                  <a:rPr lang="it-IT" sz="2200" b="1" i="1">
                                    <a:latin typeface="Cambria Math" panose="02040503050406030204" pitchFamily="18" charset="0"/>
                                  </a:rPr>
                                </m:ctrlPr>
                              </m:sSupPr>
                              <m:e>
                                <m:d>
                                  <m:dPr>
                                    <m:ctrlPr>
                                      <a:rPr lang="it-IT" sz="2200" b="1" i="1">
                                        <a:latin typeface="Cambria Math" panose="02040503050406030204" pitchFamily="18" charset="0"/>
                                      </a:rPr>
                                    </m:ctrlPr>
                                  </m:dPr>
                                  <m:e>
                                    <m:r>
                                      <a:rPr lang="it-IT" sz="2200" b="1" i="1">
                                        <a:latin typeface="Cambria Math" panose="02040503050406030204" pitchFamily="18" charset="0"/>
                                      </a:rPr>
                                      <m:t>𝒄</m:t>
                                    </m:r>
                                    <m:r>
                                      <a:rPr lang="it-IT" sz="2200" b="1" i="1">
                                        <a:latin typeface="Cambria Math" panose="02040503050406030204" pitchFamily="18" charset="0"/>
                                      </a:rPr>
                                      <m:t>/</m:t>
                                    </m:r>
                                    <m:r>
                                      <a:rPr lang="it-IT" sz="2200" b="1" i="1">
                                        <a:latin typeface="Cambria Math" panose="02040503050406030204" pitchFamily="18" charset="0"/>
                                      </a:rPr>
                                      <m:t>𝟐</m:t>
                                    </m:r>
                                  </m:e>
                                </m:d>
                              </m:e>
                              <m:sup>
                                <m:r>
                                  <a:rPr lang="it-IT" sz="2200" b="1" i="1">
                                    <a:latin typeface="Cambria Math" panose="02040503050406030204" pitchFamily="18" charset="0"/>
                                  </a:rPr>
                                  <m:t>𝟐</m:t>
                                </m:r>
                              </m:sup>
                            </m:sSup>
                            <m:r>
                              <a:rPr lang="it-IT" sz="2200" b="1" i="1">
                                <a:latin typeface="Cambria Math" panose="02040503050406030204" pitchFamily="18" charset="0"/>
                              </a:rPr>
                              <m:t>+</m:t>
                            </m:r>
                            <m:sSup>
                              <m:sSupPr>
                                <m:ctrlPr>
                                  <a:rPr lang="it-IT" sz="2200" b="1" i="1">
                                    <a:latin typeface="Cambria Math" panose="02040503050406030204" pitchFamily="18" charset="0"/>
                                  </a:rPr>
                                </m:ctrlPr>
                              </m:sSupPr>
                              <m:e>
                                <m:d>
                                  <m:dPr>
                                    <m:ctrlPr>
                                      <a:rPr lang="it-IT" sz="2200" b="1" i="1">
                                        <a:latin typeface="Cambria Math" panose="02040503050406030204" pitchFamily="18" charset="0"/>
                                      </a:rPr>
                                    </m:ctrlPr>
                                  </m:dPr>
                                  <m:e>
                                    <m:r>
                                      <a:rPr lang="it-IT" sz="2200" b="1" i="1">
                                        <a:latin typeface="Cambria Math" panose="02040503050406030204" pitchFamily="18" charset="0"/>
                                      </a:rPr>
                                      <m:t>𝒃</m:t>
                                    </m:r>
                                    <m:r>
                                      <a:rPr lang="it-IT" sz="2200" b="1" i="1">
                                        <a:latin typeface="Cambria Math" panose="02040503050406030204" pitchFamily="18" charset="0"/>
                                      </a:rPr>
                                      <m:t>/</m:t>
                                    </m:r>
                                    <m:r>
                                      <a:rPr lang="it-IT" sz="2200" b="1" i="1">
                                        <a:latin typeface="Cambria Math" panose="02040503050406030204" pitchFamily="18" charset="0"/>
                                      </a:rPr>
                                      <m:t>𝟑</m:t>
                                    </m:r>
                                  </m:e>
                                </m:d>
                              </m:e>
                              <m:sup>
                                <m:r>
                                  <a:rPr lang="it-IT" sz="2200" b="1" i="1">
                                    <a:latin typeface="Cambria Math" panose="02040503050406030204" pitchFamily="18" charset="0"/>
                                  </a:rPr>
                                  <m:t>𝟑</m:t>
                                </m:r>
                              </m:sup>
                            </m:sSup>
                          </m:e>
                        </m:rad>
                        <m:r>
                          <a:rPr lang="it-IT" sz="2200" b="1" i="1">
                            <a:latin typeface="Cambria Math" panose="02040503050406030204" pitchFamily="18" charset="0"/>
                          </a:rPr>
                          <m:t>−</m:t>
                        </m:r>
                        <m:f>
                          <m:fPr>
                            <m:ctrlPr>
                              <a:rPr lang="it-IT" sz="2200" b="1" i="1">
                                <a:latin typeface="Cambria Math" panose="02040503050406030204" pitchFamily="18" charset="0"/>
                              </a:rPr>
                            </m:ctrlPr>
                          </m:fPr>
                          <m:num>
                            <m:r>
                              <a:rPr lang="it-IT" sz="2200" b="1" i="1">
                                <a:latin typeface="Cambria Math" panose="02040503050406030204" pitchFamily="18" charset="0"/>
                              </a:rPr>
                              <m:t>𝒄</m:t>
                            </m:r>
                          </m:num>
                          <m:den>
                            <m:r>
                              <a:rPr lang="it-IT" sz="2200" b="1" i="1">
                                <a:latin typeface="Cambria Math" panose="02040503050406030204" pitchFamily="18" charset="0"/>
                              </a:rPr>
                              <m:t>𝟐</m:t>
                            </m:r>
                          </m:den>
                        </m:f>
                      </m:e>
                    </m:rad>
                  </m:oMath>
                </a14:m>
                <a:r>
                  <a:rPr lang="it-IT" sz="2000" b="1" dirty="0">
                    <a:effectLst/>
                  </a:rPr>
                  <a:t> </a:t>
                </a:r>
                <a:endParaRPr lang="it-IT" sz="2000" b="1" dirty="0"/>
              </a:p>
            </p:txBody>
          </p:sp>
        </mc:Choice>
        <mc:Fallback xmlns="">
          <p:sp>
            <p:nvSpPr>
              <p:cNvPr id="20" name="Titolo 1">
                <a:extLst>
                  <a:ext uri="{FF2B5EF4-FFF2-40B4-BE49-F238E27FC236}">
                    <a16:creationId xmlns:a16="http://schemas.microsoft.com/office/drawing/2014/main" id="{57DC588F-16CB-AB1E-21BD-525F06A87EB3}"/>
                  </a:ext>
                </a:extLst>
              </p:cNvPr>
              <p:cNvSpPr txBox="1">
                <a:spLocks noRot="1" noChangeAspect="1" noMove="1" noResize="1" noEditPoints="1" noAdjustHandles="1" noChangeArrowheads="1" noChangeShapeType="1" noTextEdit="1"/>
              </p:cNvSpPr>
              <p:nvPr/>
            </p:nvSpPr>
            <p:spPr>
              <a:xfrm>
                <a:off x="109536" y="5363999"/>
                <a:ext cx="11702563" cy="788164"/>
              </a:xfrm>
              <a:prstGeom prst="rect">
                <a:avLst/>
              </a:prstGeom>
              <a:blipFill>
                <a:blip r:embed="rId5"/>
                <a:stretch>
                  <a:fillRect l="-325"/>
                </a:stretch>
              </a:blipFill>
            </p:spPr>
            <p:txBody>
              <a:bodyPr/>
              <a:lstStyle/>
              <a:p>
                <a:r>
                  <a:rPr lang="it-IT">
                    <a:noFill/>
                  </a:rPr>
                  <a:t> </a:t>
                </a:r>
              </a:p>
            </p:txBody>
          </p:sp>
        </mc:Fallback>
      </mc:AlternateContent>
    </p:spTree>
    <p:extLst>
      <p:ext uri="{BB962C8B-B14F-4D97-AF65-F5344CB8AC3E}">
        <p14:creationId xmlns:p14="http://schemas.microsoft.com/office/powerpoint/2010/main" val="1802293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54B2A-F0C6-8E27-C1F4-FE49988C16FE}"/>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44B0991E-80F4-A74E-F397-7AC8E43CBB29}"/>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F53F57F4-0DD0-EDE7-2DEF-F0DD22230227}"/>
              </a:ext>
            </a:extLst>
          </p:cNvPr>
          <p:cNvSpPr/>
          <p:nvPr/>
        </p:nvSpPr>
        <p:spPr>
          <a:xfrm>
            <a:off x="0" y="15899"/>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DC8CD144-DF15-C4CC-7642-3CF9F6BD3B7C}"/>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2A613378-458A-7FDC-BCA8-4D81200FA3FE}"/>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1D08D477-E332-F620-B8A5-7C7E492E90C2}"/>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19</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65F38EF4-DDC1-6B20-0E4E-53646F99850E}"/>
              </a:ext>
            </a:extLst>
          </p:cNvPr>
          <p:cNvSpPr txBox="1"/>
          <p:nvPr/>
        </p:nvSpPr>
        <p:spPr>
          <a:xfrm>
            <a:off x="371173" y="4404002"/>
            <a:ext cx="9303329" cy="1592937"/>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39700" algn="l"/>
            <a:r>
              <a:rPr lang="it-IT" sz="2000" dirty="0"/>
              <a:t>Presto </a:t>
            </a:r>
            <a:r>
              <a:rPr lang="it-IT" sz="2000" b="1" dirty="0"/>
              <a:t>Cardano tradisce Tartaglia </a:t>
            </a:r>
            <a:r>
              <a:rPr lang="it-IT" sz="2000" dirty="0"/>
              <a:t>rivelandone la formula al proprio migliore </a:t>
            </a:r>
            <a:r>
              <a:rPr lang="it-IT" sz="2000" b="1" dirty="0"/>
              <a:t>allievo Ludovico Ferrari</a:t>
            </a:r>
            <a:r>
              <a:rPr lang="it-IT" sz="2000" dirty="0"/>
              <a:t>: genio irascibile (durante una rissa, a 17 anni in una rissa perde alcune dita della mano destra). </a:t>
            </a:r>
          </a:p>
          <a:p>
            <a:pPr marL="139700" algn="l"/>
            <a:r>
              <a:rPr lang="it-IT" sz="2000" dirty="0"/>
              <a:t>I due riescono a ottenere autonomamente una dimostrazione rigorosa.</a:t>
            </a:r>
          </a:p>
          <a:p>
            <a:endParaRPr lang="it-IT" sz="1000" dirty="0"/>
          </a:p>
        </p:txBody>
      </p:sp>
      <p:sp>
        <p:nvSpPr>
          <p:cNvPr id="18" name="object 18">
            <a:extLst>
              <a:ext uri="{FF2B5EF4-FFF2-40B4-BE49-F238E27FC236}">
                <a16:creationId xmlns:a16="http://schemas.microsoft.com/office/drawing/2014/main" id="{27747183-223C-0883-1FE0-380405097B7A}"/>
              </a:ext>
            </a:extLst>
          </p:cNvPr>
          <p:cNvSpPr txBox="1"/>
          <p:nvPr/>
        </p:nvSpPr>
        <p:spPr>
          <a:xfrm>
            <a:off x="371173" y="186898"/>
            <a:ext cx="5061440" cy="3756093"/>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b="1" dirty="0"/>
              <a:t>Cardano giura solennemente a Tartaglia </a:t>
            </a:r>
            <a:r>
              <a:rPr lang="it-IT" sz="2000" dirty="0"/>
              <a:t>di mantenere il segreto (</a:t>
            </a:r>
            <a:r>
              <a:rPr lang="it-IT" sz="2000" i="1" dirty="0"/>
              <a:t>“Io vi giuro, ad sacra Dei evangelia </a:t>
            </a:r>
            <a:r>
              <a:rPr lang="it-IT" sz="2000" dirty="0"/>
              <a:t>(“sui sacri Vangeli di Dio”) </a:t>
            </a:r>
            <a:r>
              <a:rPr lang="it-IT" sz="2000" i="1" dirty="0"/>
              <a:t>et da real gentil’huomo, non solamente da non publicar giamai tali vostre inventioni, se me le insignate. Ma anchora vi prometto, et impegno la fede mia da real Christiano, da notarmele in zifera </a:t>
            </a:r>
            <a:r>
              <a:rPr lang="it-IT" sz="2000" dirty="0"/>
              <a:t>(“in scrittura cifrata”), </a:t>
            </a:r>
            <a:r>
              <a:rPr lang="it-IT" sz="2000" i="1" dirty="0"/>
              <a:t>acciocché da poi la mia morte alcuno non le possa intendere”</a:t>
            </a:r>
            <a:r>
              <a:rPr lang="it-IT" sz="2000" dirty="0"/>
              <a:t>.</a:t>
            </a:r>
          </a:p>
          <a:p>
            <a:endParaRPr lang="it-IT" sz="1000" dirty="0"/>
          </a:p>
        </p:txBody>
      </p:sp>
      <p:pic>
        <p:nvPicPr>
          <p:cNvPr id="3" name="officeArt object" descr="Immagine">
            <a:extLst>
              <a:ext uri="{FF2B5EF4-FFF2-40B4-BE49-F238E27FC236}">
                <a16:creationId xmlns:a16="http://schemas.microsoft.com/office/drawing/2014/main" id="{DB1A5EA8-9E66-1387-8D2F-FD279CFB915E}"/>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5862918" y="146942"/>
            <a:ext cx="6104496" cy="3225638"/>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3144751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80C2F-6B70-69DA-B1C4-0A7C8DD2A212}"/>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2191F641-35AF-CDFB-4589-80AB6F24AEE3}"/>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F5D3D925-B91F-08F3-3C41-4BFD2747A8FC}"/>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5F5C2431-0F78-77BB-0832-434DACAB93A1}"/>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D4E9CE1F-3EA7-1D3F-62F6-B775A7E475A0}"/>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7675F7BD-5D8A-857C-DE86-E12588D777FA}"/>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20</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F65E90D6-F11C-7314-ED64-DE5D737C6E0B}"/>
              </a:ext>
            </a:extLst>
          </p:cNvPr>
          <p:cNvSpPr txBox="1"/>
          <p:nvPr/>
        </p:nvSpPr>
        <p:spPr>
          <a:xfrm>
            <a:off x="297880" y="3721826"/>
            <a:ext cx="11549128" cy="2520049"/>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dirty="0"/>
          </a:p>
          <a:p>
            <a:pPr marL="179388" algn="l"/>
            <a:r>
              <a:rPr lang="it-IT" sz="2000" b="1" dirty="0"/>
              <a:t>Cardano</a:t>
            </a:r>
            <a:r>
              <a:rPr lang="it-IT" sz="2000" dirty="0"/>
              <a:t>, libero dal giuramento a Tartaglia (era vincolato a mantenere celata la formula di Tartaglia, non quella di Dal Ferro), nel 1545 pubblica la sua </a:t>
            </a:r>
            <a:r>
              <a:rPr lang="it-IT" sz="2000" i="1" dirty="0"/>
              <a:t>Ars Magna, </a:t>
            </a:r>
            <a:r>
              <a:rPr lang="it-IT" sz="2000" dirty="0"/>
              <a:t>che presenta le </a:t>
            </a:r>
            <a:r>
              <a:rPr lang="it-IT" sz="2000" b="1" dirty="0"/>
              <a:t>soluzioni generali delle equazioni di terzo e quarto grado</a:t>
            </a:r>
            <a:r>
              <a:rPr lang="it-IT" sz="2000" dirty="0"/>
              <a:t>. </a:t>
            </a:r>
          </a:p>
          <a:p>
            <a:pPr marL="179388" algn="l"/>
            <a:endParaRPr lang="it-IT" sz="1000" dirty="0"/>
          </a:p>
          <a:p>
            <a:pPr marL="179388" algn="l"/>
            <a:r>
              <a:rPr lang="it-IT" sz="2000" dirty="0"/>
              <a:t>Cardano è </a:t>
            </a:r>
            <a:r>
              <a:rPr lang="it-IT" sz="2000" b="1" dirty="0"/>
              <a:t>onesto:</a:t>
            </a:r>
            <a:r>
              <a:rPr lang="it-IT" sz="2000" dirty="0"/>
              <a:t> </a:t>
            </a:r>
            <a:r>
              <a:rPr lang="it-IT" sz="2000" b="1" dirty="0"/>
              <a:t>riconosce la paternità delle formule </a:t>
            </a:r>
            <a:r>
              <a:rPr lang="it-IT" sz="2000" dirty="0"/>
              <a:t>a Del Ferro, a Tartaglia e a Ferrari.</a:t>
            </a:r>
          </a:p>
          <a:p>
            <a:pPr marL="179388" algn="l"/>
            <a:r>
              <a:rPr lang="it-IT" sz="2000" dirty="0"/>
              <a:t>Ciò non basta a </a:t>
            </a:r>
            <a:r>
              <a:rPr lang="it-IT" sz="2000" b="1" dirty="0"/>
              <a:t>Tartaglia</a:t>
            </a:r>
            <a:r>
              <a:rPr lang="it-IT" sz="2000" dirty="0"/>
              <a:t>, che </a:t>
            </a:r>
            <a:r>
              <a:rPr lang="it-IT" sz="2000" b="1" dirty="0"/>
              <a:t>s’infuria</a:t>
            </a:r>
            <a:r>
              <a:rPr lang="it-IT" sz="2000" dirty="0"/>
              <a:t> e offende pubblicamente Cardano: </a:t>
            </a:r>
            <a:r>
              <a:rPr lang="it-IT" sz="2000" i="1" dirty="0"/>
              <a:t>“ignorante nelle matematiche, poverello, uomo che </a:t>
            </a:r>
            <a:r>
              <a:rPr lang="it-IT" sz="2000" i="1" dirty="0" err="1"/>
              <a:t>tien</a:t>
            </a:r>
            <a:r>
              <a:rPr lang="it-IT" sz="2000" i="1" dirty="0"/>
              <a:t> poco sugo e poco discorso”</a:t>
            </a:r>
            <a:r>
              <a:rPr lang="it-IT" sz="2000" dirty="0"/>
              <a:t>.</a:t>
            </a:r>
          </a:p>
          <a:p>
            <a:endParaRPr lang="it-IT" sz="1000" dirty="0"/>
          </a:p>
        </p:txBody>
      </p:sp>
      <p:sp>
        <p:nvSpPr>
          <p:cNvPr id="18" name="object 18">
            <a:extLst>
              <a:ext uri="{FF2B5EF4-FFF2-40B4-BE49-F238E27FC236}">
                <a16:creationId xmlns:a16="http://schemas.microsoft.com/office/drawing/2014/main" id="{9E5683F1-0E23-B5E6-595F-04AE83A1EB26}"/>
              </a:ext>
            </a:extLst>
          </p:cNvPr>
          <p:cNvSpPr txBox="1"/>
          <p:nvPr/>
        </p:nvSpPr>
        <p:spPr>
          <a:xfrm>
            <a:off x="297879" y="496158"/>
            <a:ext cx="5267180" cy="2512676"/>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In attesa che Tartaglia pubblichi il suo trattato, </a:t>
            </a:r>
            <a:r>
              <a:rPr lang="it-IT" sz="2000" b="1" dirty="0"/>
              <a:t>Cardano</a:t>
            </a:r>
            <a:r>
              <a:rPr lang="it-IT" sz="2000" dirty="0"/>
              <a:t>, sempre più impaziente, fa visita a </a:t>
            </a:r>
            <a:r>
              <a:rPr lang="it-IT" sz="2000" b="1" dirty="0"/>
              <a:t>Annibale della Nave</a:t>
            </a:r>
            <a:r>
              <a:rPr lang="it-IT" sz="2000" dirty="0"/>
              <a:t>, genero di Del Ferro (suo successore alla cattedra di Bologna) e riesce a consultare il </a:t>
            </a:r>
            <a:r>
              <a:rPr lang="it-IT" sz="2000" b="1" dirty="0"/>
              <a:t>manoscritto originale di Del Ferro contenente la formula risolutiva</a:t>
            </a:r>
            <a:r>
              <a:rPr lang="it-IT" sz="2000" dirty="0"/>
              <a:t>.</a:t>
            </a:r>
          </a:p>
          <a:p>
            <a:endParaRPr lang="it-IT" sz="1000" dirty="0"/>
          </a:p>
        </p:txBody>
      </p:sp>
      <p:pic>
        <p:nvPicPr>
          <p:cNvPr id="3" name="officeArt object" descr="Immagine">
            <a:extLst>
              <a:ext uri="{FF2B5EF4-FFF2-40B4-BE49-F238E27FC236}">
                <a16:creationId xmlns:a16="http://schemas.microsoft.com/office/drawing/2014/main" id="{05947A2E-73F3-2526-EBC2-48EB6BCD5947}"/>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5862918" y="146942"/>
            <a:ext cx="5893653" cy="3209759"/>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695219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02D0F-20A4-D42E-01F1-75926A3FBB93}"/>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CFBD0B20-4E52-06E9-C2EA-31489AF93CEB}"/>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44F205EB-7E34-DDAF-1452-ABB71C388454}"/>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6164DA97-F1A0-8CC2-E7C5-14FF089E6142}"/>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C25C335A-4B3C-AD1A-CFA4-CE5FB7D60F63}"/>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AE088DAE-8E31-4C99-FEB9-052C68085882}"/>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21</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0B258FFE-972C-6C08-612A-512A54E31317}"/>
              </a:ext>
            </a:extLst>
          </p:cNvPr>
          <p:cNvSpPr txBox="1"/>
          <p:nvPr/>
        </p:nvSpPr>
        <p:spPr>
          <a:xfrm>
            <a:off x="371172" y="4370163"/>
            <a:ext cx="10594249" cy="1269258"/>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39700" algn="l"/>
            <a:r>
              <a:rPr lang="it-IT" sz="2000" dirty="0"/>
              <a:t>Si susseguono </a:t>
            </a:r>
            <a:r>
              <a:rPr lang="it-IT" sz="2000" b="1" dirty="0"/>
              <a:t>numerosi cartelli e </a:t>
            </a:r>
            <a:r>
              <a:rPr lang="it-IT" sz="2000" b="1" dirty="0" err="1"/>
              <a:t>controcartelli</a:t>
            </a:r>
            <a:r>
              <a:rPr lang="it-IT" sz="2000" b="1" dirty="0"/>
              <a:t>, </a:t>
            </a:r>
            <a:r>
              <a:rPr lang="it-IT" sz="2000" dirty="0"/>
              <a:t>farciti da offese e invettive dai </a:t>
            </a:r>
            <a:r>
              <a:rPr lang="it-IT" sz="2000" b="1" dirty="0"/>
              <a:t>toni sempre più accesi, </a:t>
            </a:r>
            <a:r>
              <a:rPr lang="it-IT" sz="2000" dirty="0"/>
              <a:t>che attraggono l’interesse di tutta l’intellettualità italiana dell’epoca, tanto da delineare una delle </a:t>
            </a:r>
            <a:r>
              <a:rPr lang="it-IT" sz="2000" b="1" dirty="0"/>
              <a:t>dispute più feroci nella storia della scienza</a:t>
            </a:r>
            <a:r>
              <a:rPr lang="it-IT" sz="2000" dirty="0"/>
              <a:t>.</a:t>
            </a:r>
          </a:p>
          <a:p>
            <a:endParaRPr lang="it-IT" sz="1000" dirty="0"/>
          </a:p>
        </p:txBody>
      </p:sp>
      <p:sp>
        <p:nvSpPr>
          <p:cNvPr id="18" name="object 18">
            <a:extLst>
              <a:ext uri="{FF2B5EF4-FFF2-40B4-BE49-F238E27FC236}">
                <a16:creationId xmlns:a16="http://schemas.microsoft.com/office/drawing/2014/main" id="{6D2EEE97-F934-7E5D-0DF9-59A138F6E4CD}"/>
              </a:ext>
            </a:extLst>
          </p:cNvPr>
          <p:cNvSpPr txBox="1"/>
          <p:nvPr/>
        </p:nvSpPr>
        <p:spPr>
          <a:xfrm>
            <a:off x="371172" y="318308"/>
            <a:ext cx="5637741" cy="3556679"/>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dirty="0"/>
          </a:p>
          <a:p>
            <a:pPr marL="139700" algn="l"/>
            <a:r>
              <a:rPr lang="it-IT" sz="2000" b="1" dirty="0"/>
              <a:t>Cardano lascia la replica a Ferrari </a:t>
            </a:r>
            <a:r>
              <a:rPr lang="it-IT" sz="2000" dirty="0"/>
              <a:t>che interviene in difesa del maestro e nel 1547 invia a Tartaglia, in modo sprezzante e denigratorio, un </a:t>
            </a:r>
            <a:r>
              <a:rPr lang="it-IT" sz="2000" b="1" dirty="0"/>
              <a:t>cartello di matematica disfida </a:t>
            </a:r>
            <a:r>
              <a:rPr lang="it-IT" sz="2000" dirty="0"/>
              <a:t>accusandolo di aver infangato il nome del maestro.</a:t>
            </a:r>
          </a:p>
          <a:p>
            <a:pPr marL="139700" algn="l"/>
            <a:endParaRPr lang="it-IT" sz="1000" dirty="0"/>
          </a:p>
          <a:p>
            <a:pPr marL="139700" algn="l"/>
            <a:r>
              <a:rPr lang="it-IT" sz="2000" dirty="0"/>
              <a:t>Tartaglia risponde con un controcartello in cui rifiuta di misurarsi con Ferrari, chiedendo di </a:t>
            </a:r>
            <a:r>
              <a:rPr lang="it-IT" sz="2000" b="1" dirty="0"/>
              <a:t>sfidare direttamente Cardano</a:t>
            </a:r>
            <a:r>
              <a:rPr lang="it-IT" sz="2000" dirty="0"/>
              <a:t>. </a:t>
            </a:r>
          </a:p>
          <a:p>
            <a:endParaRPr lang="it-IT" sz="1000" dirty="0"/>
          </a:p>
        </p:txBody>
      </p:sp>
      <p:pic>
        <p:nvPicPr>
          <p:cNvPr id="3" name="officeArt object" descr="Immagine">
            <a:extLst>
              <a:ext uri="{FF2B5EF4-FFF2-40B4-BE49-F238E27FC236}">
                <a16:creationId xmlns:a16="http://schemas.microsoft.com/office/drawing/2014/main" id="{FBE2587F-0A65-75A2-1038-D3FE51607508}"/>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6281575" y="280026"/>
            <a:ext cx="5637741" cy="3102688"/>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4238873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06C75-9115-9785-E684-899355E16C85}"/>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78AFA75D-109D-BA18-D250-6EB9EAB855A8}"/>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3784C612-8FC6-7127-A751-1C8F95E0F280}"/>
              </a:ext>
            </a:extLst>
          </p:cNvPr>
          <p:cNvSpPr/>
          <p:nvPr/>
        </p:nvSpPr>
        <p:spPr>
          <a:xfrm>
            <a:off x="0" y="5851"/>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4162CE21-58CF-F6E3-8BC8-29E53245AA71}"/>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569290FD-4DB4-471F-174F-EF8FF03DD7C4}"/>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206EB3D5-5262-0C86-4280-01987A272D89}"/>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22</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354B1385-2D57-973C-DB60-C0F0E7071BB9}"/>
              </a:ext>
            </a:extLst>
          </p:cNvPr>
          <p:cNvSpPr txBox="1"/>
          <p:nvPr/>
        </p:nvSpPr>
        <p:spPr>
          <a:xfrm>
            <a:off x="555572" y="4322947"/>
            <a:ext cx="11190951" cy="1450333"/>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L’</a:t>
            </a:r>
            <a:r>
              <a:rPr lang="it-IT" sz="2000" b="1" dirty="0"/>
              <a:t>arbitro</a:t>
            </a:r>
            <a:r>
              <a:rPr lang="it-IT" sz="2000" dirty="0"/>
              <a:t> della contesa è il governatore di Milano.</a:t>
            </a:r>
          </a:p>
          <a:p>
            <a:pPr marL="179388" algn="l"/>
            <a:endParaRPr lang="it-IT" sz="1000" dirty="0"/>
          </a:p>
          <a:p>
            <a:pPr marL="179388" algn="l"/>
            <a:r>
              <a:rPr lang="it-IT" sz="2000" dirty="0"/>
              <a:t>I </a:t>
            </a:r>
            <a:r>
              <a:rPr lang="it-IT" sz="2000" b="1" dirty="0"/>
              <a:t>quesiti </a:t>
            </a:r>
            <a:r>
              <a:rPr lang="it-IT" sz="2000" dirty="0"/>
              <a:t>della disputa spaziano da temi matematici a altre discipline come architettura, astronomia e geografia.</a:t>
            </a:r>
          </a:p>
          <a:p>
            <a:endParaRPr lang="it-IT" sz="1000" dirty="0"/>
          </a:p>
        </p:txBody>
      </p:sp>
      <p:sp>
        <p:nvSpPr>
          <p:cNvPr id="18" name="object 18">
            <a:extLst>
              <a:ext uri="{FF2B5EF4-FFF2-40B4-BE49-F238E27FC236}">
                <a16:creationId xmlns:a16="http://schemas.microsoft.com/office/drawing/2014/main" id="{0AEB8E1B-1505-18D1-503B-36A8734922B4}"/>
              </a:ext>
            </a:extLst>
          </p:cNvPr>
          <p:cNvSpPr txBox="1"/>
          <p:nvPr/>
        </p:nvSpPr>
        <p:spPr>
          <a:xfrm>
            <a:off x="371173" y="186898"/>
            <a:ext cx="5061440" cy="3768917"/>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La </a:t>
            </a:r>
            <a:r>
              <a:rPr lang="it-IT" sz="2000" b="1" dirty="0"/>
              <a:t>resa dei conti </a:t>
            </a:r>
            <a:r>
              <a:rPr lang="it-IT" sz="2000" dirty="0"/>
              <a:t>arriva nel 1548: </a:t>
            </a:r>
          </a:p>
          <a:p>
            <a:pPr marL="179388" algn="l"/>
            <a:r>
              <a:rPr lang="it-IT" sz="2000" b="1" dirty="0"/>
              <a:t>Tartaglia e Ferrari si sfidano pubblicamente a Milano di fronte a una folla numerosa </a:t>
            </a:r>
            <a:r>
              <a:rPr lang="it-IT" sz="2000" dirty="0"/>
              <a:t>contenente anche personalità di prestigio (molti i sostenitori di Ferrari, solo il fratello ad appoggiare Tartaglia, forse in particolare difficoltà anche per la balbuzie in una disfida a voce, “in diretta” e non in forma epistolare) mentre </a:t>
            </a:r>
            <a:r>
              <a:rPr lang="it-IT" sz="2000" b="1" dirty="0"/>
              <a:t>Cardano sceglie di trovarsi fuori città</a:t>
            </a:r>
            <a:r>
              <a:rPr lang="it-IT" sz="2000" dirty="0"/>
              <a:t>. </a:t>
            </a:r>
          </a:p>
          <a:p>
            <a:endParaRPr lang="it-IT" sz="1000" dirty="0"/>
          </a:p>
        </p:txBody>
      </p:sp>
      <p:pic>
        <p:nvPicPr>
          <p:cNvPr id="3" name="officeArt object" descr="Immagine">
            <a:extLst>
              <a:ext uri="{FF2B5EF4-FFF2-40B4-BE49-F238E27FC236}">
                <a16:creationId xmlns:a16="http://schemas.microsoft.com/office/drawing/2014/main" id="{4431A300-09CD-328E-259E-0DA8C9050C3D}"/>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5852697" y="203362"/>
            <a:ext cx="5702907" cy="3225638"/>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4111046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E2ED9-4FB6-A3E1-8E6A-1B9BA704C393}"/>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BE08EF0E-16FC-A8C6-905A-3352478F2412}"/>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514A00DA-4A58-57B0-8218-405319B7D6D7}"/>
              </a:ext>
            </a:extLst>
          </p:cNvPr>
          <p:cNvSpPr/>
          <p:nvPr/>
        </p:nvSpPr>
        <p:spPr>
          <a:xfrm>
            <a:off x="0" y="25947"/>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cxnSp>
        <p:nvCxnSpPr>
          <p:cNvPr id="7" name="Connettore 1 6">
            <a:extLst>
              <a:ext uri="{FF2B5EF4-FFF2-40B4-BE49-F238E27FC236}">
                <a16:creationId xmlns:a16="http://schemas.microsoft.com/office/drawing/2014/main" id="{9490B257-902D-56BA-2771-8A29539FCAD2}"/>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560D2BB0-7EB5-0D47-EEFF-63E304BD52F3}"/>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0C81A1D3-FEE2-5BD7-ADAC-094B613ACEBD}"/>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23</a:t>
            </a:fld>
            <a:endParaRPr lang="it-IT" dirty="0">
              <a:solidFill>
                <a:schemeClr val="tx1"/>
              </a:solidFill>
              <a:latin typeface="Trebuchet MS" panose="020B0703020202090204" pitchFamily="34" charset="0"/>
            </a:endParaRPr>
          </a:p>
        </p:txBody>
      </p:sp>
      <p:sp>
        <p:nvSpPr>
          <p:cNvPr id="17" name="object 18">
            <a:extLst>
              <a:ext uri="{FF2B5EF4-FFF2-40B4-BE49-F238E27FC236}">
                <a16:creationId xmlns:a16="http://schemas.microsoft.com/office/drawing/2014/main" id="{9863475E-614E-847A-D92C-A61DDB90755C}"/>
              </a:ext>
            </a:extLst>
          </p:cNvPr>
          <p:cNvSpPr txBox="1"/>
          <p:nvPr/>
        </p:nvSpPr>
        <p:spPr>
          <a:xfrm>
            <a:off x="622774" y="5180314"/>
            <a:ext cx="11244330" cy="647550"/>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b="1" dirty="0"/>
              <a:t>Ferrari</a:t>
            </a:r>
            <a:r>
              <a:rPr lang="it-IT" sz="2000" dirty="0"/>
              <a:t> riceve invece </a:t>
            </a:r>
            <a:r>
              <a:rPr lang="it-IT" sz="2000" b="1" dirty="0"/>
              <a:t>prestigiose offerte di lavoro </a:t>
            </a:r>
            <a:r>
              <a:rPr lang="it-IT" sz="2000" dirty="0"/>
              <a:t>divenendo </a:t>
            </a:r>
            <a:r>
              <a:rPr lang="it-IT" sz="2000" b="1" dirty="0"/>
              <a:t>famoso insieme al suo maestro</a:t>
            </a:r>
            <a:r>
              <a:rPr lang="it-IT" sz="2000" dirty="0"/>
              <a:t>.</a:t>
            </a:r>
          </a:p>
          <a:p>
            <a:endParaRPr lang="it-IT" sz="1000" dirty="0"/>
          </a:p>
        </p:txBody>
      </p:sp>
      <p:sp>
        <p:nvSpPr>
          <p:cNvPr id="18" name="object 18">
            <a:extLst>
              <a:ext uri="{FF2B5EF4-FFF2-40B4-BE49-F238E27FC236}">
                <a16:creationId xmlns:a16="http://schemas.microsoft.com/office/drawing/2014/main" id="{D179DFFF-9309-2A63-BD47-5674E33B67A4}"/>
              </a:ext>
            </a:extLst>
          </p:cNvPr>
          <p:cNvSpPr txBox="1"/>
          <p:nvPr/>
        </p:nvSpPr>
        <p:spPr>
          <a:xfrm>
            <a:off x="693113" y="728164"/>
            <a:ext cx="4854805" cy="3781741"/>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79388" algn="l"/>
            <a:r>
              <a:rPr lang="it-IT" sz="2000" dirty="0"/>
              <a:t>Anche se mancano resoconti ufficiali, la </a:t>
            </a:r>
            <a:r>
              <a:rPr lang="it-IT" sz="2000" b="1" dirty="0"/>
              <a:t>disparità delle fazioni </a:t>
            </a:r>
            <a:r>
              <a:rPr lang="it-IT" sz="2000" dirty="0"/>
              <a:t>di sostegno ai contendenti sembra influenzare da subito il procedere della contesa: </a:t>
            </a:r>
          </a:p>
          <a:p>
            <a:pPr marL="179388" algn="l"/>
            <a:r>
              <a:rPr lang="it-IT" sz="2000" b="1" dirty="0"/>
              <a:t>Ferrari è sicuro di sé, rapido</a:t>
            </a:r>
            <a:r>
              <a:rPr lang="it-IT" sz="2000" dirty="0"/>
              <a:t>; </a:t>
            </a:r>
          </a:p>
          <a:p>
            <a:pPr marL="179388" algn="l"/>
            <a:r>
              <a:rPr lang="it-IT" sz="2000" b="1" dirty="0"/>
              <a:t>Tartaglia appare confuso, innervosito, dopo un giorno abbandona il campo</a:t>
            </a:r>
            <a:r>
              <a:rPr lang="it-IT" sz="2000" dirty="0"/>
              <a:t>, </a:t>
            </a:r>
            <a:r>
              <a:rPr lang="it-IT" sz="2000" b="1" dirty="0"/>
              <a:t>sconfitto</a:t>
            </a:r>
            <a:r>
              <a:rPr lang="it-IT" sz="2000" dirty="0"/>
              <a:t> dall’avversario </a:t>
            </a:r>
            <a:r>
              <a:rPr lang="it-IT" sz="2000" b="1" dirty="0"/>
              <a:t>ed esce di scena</a:t>
            </a:r>
            <a:r>
              <a:rPr lang="it-IT" sz="2000" dirty="0"/>
              <a:t>, vedendosi pure revocare l’incarico di insegnamento a Brescia</a:t>
            </a:r>
            <a:r>
              <a:rPr lang="it-IT" dirty="0"/>
              <a:t>.</a:t>
            </a:r>
          </a:p>
          <a:p>
            <a:endParaRPr lang="it-IT" sz="1000" dirty="0"/>
          </a:p>
        </p:txBody>
      </p:sp>
      <p:pic>
        <p:nvPicPr>
          <p:cNvPr id="3" name="officeArt object" descr="Immagine">
            <a:extLst>
              <a:ext uri="{FF2B5EF4-FFF2-40B4-BE49-F238E27FC236}">
                <a16:creationId xmlns:a16="http://schemas.microsoft.com/office/drawing/2014/main" id="{317E549D-67FB-B4C7-1C3D-F30864837594}"/>
              </a:ext>
            </a:extLst>
          </p:cNvPr>
          <p:cNvPicPr/>
          <p:nvPr/>
        </p:nvPicPr>
        <p:blipFill rotWithShape="1">
          <a:blip r:embed="rId3">
            <a:extLst>
              <a:ext uri="{28A0092B-C50C-407E-A947-70E740481C1C}">
                <a14:useLocalDpi xmlns:a14="http://schemas.microsoft.com/office/drawing/2010/main"/>
              </a:ext>
            </a:extLst>
          </a:blip>
          <a:srcRect l="4801" r="3640" b="7476"/>
          <a:stretch>
            <a:fillRect/>
          </a:stretch>
        </p:blipFill>
        <p:spPr>
          <a:xfrm flipH="1">
            <a:off x="5862918" y="728164"/>
            <a:ext cx="6104496" cy="3225638"/>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Tree>
    <p:extLst>
      <p:ext uri="{BB962C8B-B14F-4D97-AF65-F5344CB8AC3E}">
        <p14:creationId xmlns:p14="http://schemas.microsoft.com/office/powerpoint/2010/main" val="2385560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35D4E-4829-0828-AC53-1160C8358E58}"/>
            </a:ext>
          </a:extLst>
        </p:cNvPr>
        <p:cNvGrpSpPr/>
        <p:nvPr/>
      </p:nvGrpSpPr>
      <p:grpSpPr>
        <a:xfrm>
          <a:off x="0" y="0"/>
          <a:ext cx="0" cy="0"/>
          <a:chOff x="0" y="0"/>
          <a:chExt cx="0" cy="0"/>
        </a:xfrm>
      </p:grpSpPr>
      <p:pic>
        <p:nvPicPr>
          <p:cNvPr id="4" name="officeArt object" descr="Immagine">
            <a:extLst>
              <a:ext uri="{FF2B5EF4-FFF2-40B4-BE49-F238E27FC236}">
                <a16:creationId xmlns:a16="http://schemas.microsoft.com/office/drawing/2014/main" id="{E35CD4C9-0BBA-5378-1D36-533152E32B75}"/>
              </a:ext>
            </a:extLst>
          </p:cNvPr>
          <p:cNvPicPr/>
          <p:nvPr/>
        </p:nvPicPr>
        <p:blipFill rotWithShape="1">
          <a:blip r:embed="rId3">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5" name="Rettangolo 4">
            <a:extLst>
              <a:ext uri="{FF2B5EF4-FFF2-40B4-BE49-F238E27FC236}">
                <a16:creationId xmlns:a16="http://schemas.microsoft.com/office/drawing/2014/main" id="{465BC6EE-40CE-A2DA-CAC9-9312E5FAD487}"/>
              </a:ext>
            </a:extLst>
          </p:cNvPr>
          <p:cNvSpPr/>
          <p:nvPr/>
        </p:nvSpPr>
        <p:spPr>
          <a:xfrm>
            <a:off x="-195489" y="7856"/>
            <a:ext cx="12191979" cy="6858000"/>
          </a:xfrm>
          <a:prstGeom prst="rect">
            <a:avLst/>
          </a:prstGeom>
          <a:solidFill>
            <a:srgbClr val="FF98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7" name="Connettore 1 6">
            <a:extLst>
              <a:ext uri="{FF2B5EF4-FFF2-40B4-BE49-F238E27FC236}">
                <a16:creationId xmlns:a16="http://schemas.microsoft.com/office/drawing/2014/main" id="{37453BB7-95AD-FB23-C0E4-719FC0D3294C}"/>
              </a:ext>
            </a:extLst>
          </p:cNvPr>
          <p:cNvCxnSpPr>
            <a:cxnSpLocks/>
          </p:cNvCxnSpPr>
          <p:nvPr/>
        </p:nvCxnSpPr>
        <p:spPr>
          <a:xfrm>
            <a:off x="195510" y="6457950"/>
            <a:ext cx="11775911" cy="1024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Segnaposto piè di pagina 13">
            <a:extLst>
              <a:ext uri="{FF2B5EF4-FFF2-40B4-BE49-F238E27FC236}">
                <a16:creationId xmlns:a16="http://schemas.microsoft.com/office/drawing/2014/main" id="{BF6219AA-B4B4-A4C3-9F59-84B99540906D}"/>
              </a:ext>
            </a:extLst>
          </p:cNvPr>
          <p:cNvSpPr>
            <a:spLocks noGrp="1"/>
          </p:cNvSpPr>
          <p:nvPr>
            <p:ph type="ftr" sz="quarter" idx="11"/>
          </p:nvPr>
        </p:nvSpPr>
        <p:spPr>
          <a:xfrm>
            <a:off x="109536" y="6468195"/>
            <a:ext cx="7607968" cy="365125"/>
          </a:xfrm>
        </p:spPr>
        <p:txBody>
          <a:bodyPr/>
          <a:lstStyle/>
          <a:p>
            <a:pPr algn="l"/>
            <a:r>
              <a:rPr lang="it-IT" dirty="0">
                <a:solidFill>
                  <a:schemeClr val="tx1"/>
                </a:solidFill>
                <a:latin typeface="Trebuchet MS" panose="020B0703020202090204" pitchFamily="34" charset="0"/>
              </a:rPr>
              <a:t>Liuba Ballocco – I.I.S. "G. Vallauri", Fossano; Centro PRISTEM Università "L. Bocconi", Milano</a:t>
            </a:r>
          </a:p>
        </p:txBody>
      </p:sp>
      <p:sp>
        <p:nvSpPr>
          <p:cNvPr id="15" name="Segnaposto numero diapositiva 14">
            <a:extLst>
              <a:ext uri="{FF2B5EF4-FFF2-40B4-BE49-F238E27FC236}">
                <a16:creationId xmlns:a16="http://schemas.microsoft.com/office/drawing/2014/main" id="{3953E59D-7886-71B1-CB22-D73583575F70}"/>
              </a:ext>
            </a:extLst>
          </p:cNvPr>
          <p:cNvSpPr>
            <a:spLocks noGrp="1"/>
          </p:cNvSpPr>
          <p:nvPr>
            <p:ph type="sldNum" sz="quarter" idx="12"/>
          </p:nvPr>
        </p:nvSpPr>
        <p:spPr>
          <a:xfrm>
            <a:off x="9224214" y="6500731"/>
            <a:ext cx="2743200" cy="365125"/>
          </a:xfrm>
        </p:spPr>
        <p:txBody>
          <a:bodyPr/>
          <a:lstStyle/>
          <a:p>
            <a:fld id="{42E0A3E6-0CA4-354D-A01E-B6CE4B4C17B2}" type="slidenum">
              <a:rPr lang="it-IT" smtClean="0">
                <a:solidFill>
                  <a:schemeClr val="tx1"/>
                </a:solidFill>
                <a:latin typeface="Trebuchet MS" panose="020B0703020202090204" pitchFamily="34" charset="0"/>
              </a:rPr>
              <a:t>24</a:t>
            </a:fld>
            <a:endParaRPr lang="it-IT" dirty="0">
              <a:solidFill>
                <a:schemeClr val="tx1"/>
              </a:solidFill>
              <a:latin typeface="Trebuchet MS" panose="020B0703020202090204" pitchFamily="34" charset="0"/>
            </a:endParaRPr>
          </a:p>
        </p:txBody>
      </p:sp>
      <p:sp>
        <p:nvSpPr>
          <p:cNvPr id="2" name="CasellaDiTesto 1">
            <a:extLst>
              <a:ext uri="{FF2B5EF4-FFF2-40B4-BE49-F238E27FC236}">
                <a16:creationId xmlns:a16="http://schemas.microsoft.com/office/drawing/2014/main" id="{04BB64D6-F613-A7AF-7CB1-3ED02DBA82B9}"/>
              </a:ext>
            </a:extLst>
          </p:cNvPr>
          <p:cNvSpPr txBox="1"/>
          <p:nvPr/>
        </p:nvSpPr>
        <p:spPr>
          <a:xfrm>
            <a:off x="4917688" y="1148576"/>
            <a:ext cx="184731" cy="369332"/>
          </a:xfrm>
          <a:prstGeom prst="rect">
            <a:avLst/>
          </a:prstGeom>
          <a:noFill/>
        </p:spPr>
        <p:txBody>
          <a:bodyPr wrap="none" rtlCol="0">
            <a:spAutoFit/>
          </a:bodyPr>
          <a:lstStyle/>
          <a:p>
            <a:endParaRPr lang="it-IT" dirty="0"/>
          </a:p>
        </p:txBody>
      </p:sp>
      <p:sp>
        <p:nvSpPr>
          <p:cNvPr id="3" name="Titolo 1">
            <a:extLst>
              <a:ext uri="{FF2B5EF4-FFF2-40B4-BE49-F238E27FC236}">
                <a16:creationId xmlns:a16="http://schemas.microsoft.com/office/drawing/2014/main" id="{6F1698A5-E2C0-FE20-9540-18E4C253EA7A}"/>
              </a:ext>
            </a:extLst>
          </p:cNvPr>
          <p:cNvSpPr>
            <a:spLocks noGrp="1"/>
          </p:cNvSpPr>
          <p:nvPr>
            <p:ph type="title"/>
          </p:nvPr>
        </p:nvSpPr>
        <p:spPr>
          <a:xfrm>
            <a:off x="4194415" y="601776"/>
            <a:ext cx="2196337" cy="395153"/>
          </a:xfrm>
          <a:noFill/>
        </p:spPr>
        <p:txBody>
          <a:bodyPr wrap="none" lIns="91440" tIns="45720" rIns="91440" bIns="45720">
            <a:noAutofit/>
          </a:bodyPr>
          <a:lstStyle/>
          <a:p>
            <a: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t>CONCLUSIONI</a:t>
            </a:r>
            <a:br>
              <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rPr>
            </a:br>
            <a:endParaRPr lang="it-IT" sz="3400" b="1" dirty="0">
              <a:ln w="19050">
                <a:solidFill>
                  <a:schemeClr val="tx1"/>
                </a:solidFill>
              </a:ln>
              <a:solidFill>
                <a:schemeClr val="accent2">
                  <a:lumMod val="75000"/>
                </a:schemeClr>
              </a:solidFill>
              <a:effectLst>
                <a:outerShdw blurRad="38100" dist="25400" dir="5400000" algn="ctr" rotWithShape="0">
                  <a:srgbClr val="6E747A">
                    <a:alpha val="43000"/>
                  </a:srgbClr>
                </a:outerShdw>
              </a:effectLst>
              <a:latin typeface="Trebuchet MS" panose="020B0703020202090204" pitchFamily="34" charset="0"/>
              <a:ea typeface="+mn-ea"/>
              <a:cs typeface="+mn-cs"/>
            </a:endParaRPr>
          </a:p>
        </p:txBody>
      </p:sp>
      <p:sp>
        <p:nvSpPr>
          <p:cNvPr id="6" name="object 18">
            <a:extLst>
              <a:ext uri="{FF2B5EF4-FFF2-40B4-BE49-F238E27FC236}">
                <a16:creationId xmlns:a16="http://schemas.microsoft.com/office/drawing/2014/main" id="{E11A86C2-F2ED-C173-808E-7D49B3530ED8}"/>
              </a:ext>
            </a:extLst>
          </p:cNvPr>
          <p:cNvSpPr txBox="1"/>
          <p:nvPr/>
        </p:nvSpPr>
        <p:spPr>
          <a:xfrm>
            <a:off x="299455" y="4823567"/>
            <a:ext cx="11332987" cy="1269258"/>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b="1" dirty="0"/>
          </a:p>
          <a:p>
            <a:pPr marL="228600" algn="l"/>
            <a:r>
              <a:rPr lang="it-IT" sz="2000" b="1" dirty="0">
                <a:highlight>
                  <a:srgbClr val="FFE699"/>
                </a:highlight>
              </a:rPr>
              <a:t>Paolo Ruffini</a:t>
            </a:r>
            <a:r>
              <a:rPr lang="it-IT" sz="2000" b="1" dirty="0"/>
              <a:t> </a:t>
            </a:r>
            <a:r>
              <a:rPr lang="it-IT" sz="2000" dirty="0"/>
              <a:t>(1813) e </a:t>
            </a:r>
            <a:r>
              <a:rPr lang="it-IT" sz="2000" b="1" dirty="0">
                <a:highlight>
                  <a:srgbClr val="FFE699"/>
                </a:highlight>
              </a:rPr>
              <a:t>Niels Henrik Abel</a:t>
            </a:r>
            <a:r>
              <a:rPr lang="it-IT" sz="2000" b="1" dirty="0"/>
              <a:t> </a:t>
            </a:r>
            <a:r>
              <a:rPr lang="it-IT" sz="2000" dirty="0"/>
              <a:t>(1824) dimostrano l’</a:t>
            </a:r>
            <a:r>
              <a:rPr lang="it-IT" sz="2000" b="1" dirty="0"/>
              <a:t>impossibilità di risolvere per radicali le equazioni generali di grado superiore al quarto </a:t>
            </a:r>
            <a:r>
              <a:rPr lang="it-IT" sz="2000" dirty="0"/>
              <a:t>e successivamente</a:t>
            </a:r>
            <a:r>
              <a:rPr lang="it-IT" sz="2000" b="1" dirty="0"/>
              <a:t> </a:t>
            </a:r>
            <a:r>
              <a:rPr lang="it-IT" sz="2000" b="1" dirty="0">
                <a:highlight>
                  <a:srgbClr val="FFE699"/>
                </a:highlight>
              </a:rPr>
              <a:t>Évariste Galois</a:t>
            </a:r>
            <a:r>
              <a:rPr lang="it-IT" sz="2000" b="1" dirty="0"/>
              <a:t> </a:t>
            </a:r>
            <a:r>
              <a:rPr lang="it-IT" sz="2000" dirty="0"/>
              <a:t>(1831) ne </a:t>
            </a:r>
            <a:r>
              <a:rPr lang="it-IT" sz="2000" b="1" dirty="0"/>
              <a:t>spiega la ragione</a:t>
            </a:r>
            <a:r>
              <a:rPr lang="it-IT" sz="2000" dirty="0"/>
              <a:t>: la sua opera segna la nascita dell’algebra astratta.</a:t>
            </a:r>
          </a:p>
          <a:p>
            <a:endParaRPr lang="it-IT" sz="1000" b="1" dirty="0"/>
          </a:p>
        </p:txBody>
      </p:sp>
      <p:sp>
        <p:nvSpPr>
          <p:cNvPr id="8" name="object 18">
            <a:extLst>
              <a:ext uri="{FF2B5EF4-FFF2-40B4-BE49-F238E27FC236}">
                <a16:creationId xmlns:a16="http://schemas.microsoft.com/office/drawing/2014/main" id="{C81DCB89-BCE5-57BD-2A24-92630469E3DF}"/>
              </a:ext>
            </a:extLst>
          </p:cNvPr>
          <p:cNvSpPr txBox="1"/>
          <p:nvPr/>
        </p:nvSpPr>
        <p:spPr>
          <a:xfrm>
            <a:off x="225266" y="1047478"/>
            <a:ext cx="3770127" cy="2823530"/>
          </a:xfrm>
          <a:prstGeom prst="rect">
            <a:avLst/>
          </a:prstGeom>
          <a:ln w="130175">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txBody>
          <a:bodyPr vert="horz" wrap="square" lIns="0" tIns="9525" rIns="0" bIns="0" rtlCol="0">
            <a:spAutoFit/>
          </a:bodyPr>
          <a:lstStyle>
            <a:defPPr>
              <a:defRPr lang="it-IT"/>
            </a:defPPr>
            <a:lvl1pPr marL="12700" marR="233679" algn="ctr">
              <a:lnSpc>
                <a:spcPct val="101099"/>
              </a:lnSpc>
              <a:spcBef>
                <a:spcPts val="75"/>
              </a:spcBef>
              <a:defRPr spc="-5">
                <a:latin typeface="Trebuchet MS"/>
                <a:cs typeface="Trebuchet MS"/>
              </a:defRPr>
            </a:lvl1pPr>
          </a:lstStyle>
          <a:p>
            <a:endParaRPr lang="it-IT" sz="1000" dirty="0"/>
          </a:p>
          <a:p>
            <a:pPr marL="139700" algn="l"/>
            <a:r>
              <a:rPr lang="it-IT" sz="2000" dirty="0"/>
              <a:t>Con l’obiettivo di estendere i risultati ottenuti dai protagonisti della nostra storia, nei successivi due secoli i </a:t>
            </a:r>
            <a:r>
              <a:rPr lang="it-IT" sz="2000" b="1" dirty="0"/>
              <a:t>matematici cercano invano le formule risolutive generali per le equazioni di grado superiore al quarto</a:t>
            </a:r>
            <a:r>
              <a:rPr lang="it-IT" sz="2000" dirty="0"/>
              <a:t>.</a:t>
            </a:r>
          </a:p>
          <a:p>
            <a:endParaRPr lang="it-IT" sz="1000" dirty="0"/>
          </a:p>
        </p:txBody>
      </p:sp>
      <p:grpSp>
        <p:nvGrpSpPr>
          <p:cNvPr id="22" name="Gruppo 21">
            <a:extLst>
              <a:ext uri="{FF2B5EF4-FFF2-40B4-BE49-F238E27FC236}">
                <a16:creationId xmlns:a16="http://schemas.microsoft.com/office/drawing/2014/main" id="{186ABC77-F633-0A24-0D9B-03A1ECA79FD7}"/>
              </a:ext>
            </a:extLst>
          </p:cNvPr>
          <p:cNvGrpSpPr/>
          <p:nvPr/>
        </p:nvGrpSpPr>
        <p:grpSpPr>
          <a:xfrm>
            <a:off x="4302825" y="1047478"/>
            <a:ext cx="7889155" cy="3447473"/>
            <a:chOff x="4249081" y="339910"/>
            <a:chExt cx="7889155" cy="3447473"/>
          </a:xfrm>
        </p:grpSpPr>
        <p:grpSp>
          <p:nvGrpSpPr>
            <p:cNvPr id="9" name="Gruppo 8">
              <a:extLst>
                <a:ext uri="{FF2B5EF4-FFF2-40B4-BE49-F238E27FC236}">
                  <a16:creationId xmlns:a16="http://schemas.microsoft.com/office/drawing/2014/main" id="{79E5A004-D0EC-FB2E-2584-32787A4FEC23}"/>
                </a:ext>
              </a:extLst>
            </p:cNvPr>
            <p:cNvGrpSpPr/>
            <p:nvPr/>
          </p:nvGrpSpPr>
          <p:grpSpPr>
            <a:xfrm>
              <a:off x="4249081" y="339910"/>
              <a:ext cx="2334974" cy="3447473"/>
              <a:chOff x="4249081" y="339910"/>
              <a:chExt cx="2334974" cy="3447473"/>
            </a:xfrm>
          </p:grpSpPr>
          <p:pic>
            <p:nvPicPr>
              <p:cNvPr id="17" name="Immagine 16" descr="Immagine che contiene vestiti, Viso umano, persona, libro&#10;&#10;Il contenuto generato dall'IA potrebbe non essere corretto.">
                <a:extLst>
                  <a:ext uri="{FF2B5EF4-FFF2-40B4-BE49-F238E27FC236}">
                    <a16:creationId xmlns:a16="http://schemas.microsoft.com/office/drawing/2014/main" id="{B5C60D64-5CDC-F19A-57F9-5E3C34F95D33}"/>
                  </a:ext>
                </a:extLst>
              </p:cNvPr>
              <p:cNvPicPr>
                <a:picLocks noChangeAspect="1"/>
              </p:cNvPicPr>
              <p:nvPr/>
            </p:nvPicPr>
            <p:blipFill>
              <a:blip r:embed="rId4"/>
              <a:srcRect l="7895" t="12880" r="6133" b="5955"/>
              <a:stretch>
                <a:fillRect/>
              </a:stretch>
            </p:blipFill>
            <p:spPr>
              <a:xfrm>
                <a:off x="4249081" y="339910"/>
                <a:ext cx="2334974" cy="3042909"/>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18" name="CasellaDiTesto 17">
                <a:extLst>
                  <a:ext uri="{FF2B5EF4-FFF2-40B4-BE49-F238E27FC236}">
                    <a16:creationId xmlns:a16="http://schemas.microsoft.com/office/drawing/2014/main" id="{8E21209D-3CA4-2080-6D7A-CEBA6B3E31F0}"/>
                  </a:ext>
                </a:extLst>
              </p:cNvPr>
              <p:cNvSpPr txBox="1"/>
              <p:nvPr/>
            </p:nvSpPr>
            <p:spPr>
              <a:xfrm>
                <a:off x="4837189" y="3418051"/>
                <a:ext cx="1424116" cy="369332"/>
              </a:xfrm>
              <a:prstGeom prst="rect">
                <a:avLst/>
              </a:prstGeom>
              <a:noFill/>
            </p:spPr>
            <p:txBody>
              <a:bodyPr wrap="square">
                <a:spAutoFit/>
              </a:bodyPr>
              <a:lstStyle/>
              <a:p>
                <a:r>
                  <a:rPr lang="it-IT" b="1" dirty="0"/>
                  <a:t>Paolo Ruffini</a:t>
                </a:r>
              </a:p>
            </p:txBody>
          </p:sp>
        </p:grpSp>
        <p:grpSp>
          <p:nvGrpSpPr>
            <p:cNvPr id="10" name="Gruppo 9">
              <a:extLst>
                <a:ext uri="{FF2B5EF4-FFF2-40B4-BE49-F238E27FC236}">
                  <a16:creationId xmlns:a16="http://schemas.microsoft.com/office/drawing/2014/main" id="{275C777C-2A9B-1F3A-3EB9-A802A8B4DA4A}"/>
                </a:ext>
              </a:extLst>
            </p:cNvPr>
            <p:cNvGrpSpPr/>
            <p:nvPr/>
          </p:nvGrpSpPr>
          <p:grpSpPr>
            <a:xfrm>
              <a:off x="6927245" y="411654"/>
              <a:ext cx="2438043" cy="3375729"/>
              <a:chOff x="6927245" y="411654"/>
              <a:chExt cx="2438043" cy="3375729"/>
            </a:xfrm>
          </p:grpSpPr>
          <p:pic>
            <p:nvPicPr>
              <p:cNvPr id="13" name="Immagine 12" descr="Immagine che contiene Viso umano, persona, ritratto, vestiti&#10;&#10;Il contenuto generato dall'IA potrebbe non essere corretto.">
                <a:extLst>
                  <a:ext uri="{FF2B5EF4-FFF2-40B4-BE49-F238E27FC236}">
                    <a16:creationId xmlns:a16="http://schemas.microsoft.com/office/drawing/2014/main" id="{593E522F-7090-7337-E11C-594ADBCEAC49}"/>
                  </a:ext>
                </a:extLst>
              </p:cNvPr>
              <p:cNvPicPr>
                <a:picLocks noChangeAspect="1"/>
              </p:cNvPicPr>
              <p:nvPr/>
            </p:nvPicPr>
            <p:blipFill>
              <a:blip r:embed="rId5"/>
              <a:srcRect l="3990" r="6659"/>
              <a:stretch>
                <a:fillRect/>
              </a:stretch>
            </p:blipFill>
            <p:spPr>
              <a:xfrm>
                <a:off x="6927245" y="411654"/>
                <a:ext cx="2174056" cy="2959707"/>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sp>
            <p:nvSpPr>
              <p:cNvPr id="19" name="CasellaDiTesto 18">
                <a:extLst>
                  <a:ext uri="{FF2B5EF4-FFF2-40B4-BE49-F238E27FC236}">
                    <a16:creationId xmlns:a16="http://schemas.microsoft.com/office/drawing/2014/main" id="{0524005C-BF05-085D-59C3-4C138B04D28B}"/>
                  </a:ext>
                </a:extLst>
              </p:cNvPr>
              <p:cNvSpPr txBox="1"/>
              <p:nvPr/>
            </p:nvSpPr>
            <p:spPr>
              <a:xfrm>
                <a:off x="7069983" y="3418051"/>
                <a:ext cx="2295305" cy="369332"/>
              </a:xfrm>
              <a:prstGeom prst="rect">
                <a:avLst/>
              </a:prstGeom>
              <a:noFill/>
            </p:spPr>
            <p:txBody>
              <a:bodyPr wrap="square">
                <a:spAutoFit/>
              </a:bodyPr>
              <a:lstStyle/>
              <a:p>
                <a:r>
                  <a:rPr lang="it-IT" b="1" dirty="0"/>
                  <a:t>Niels Henrik Abel</a:t>
                </a:r>
              </a:p>
            </p:txBody>
          </p:sp>
        </p:grpSp>
        <p:grpSp>
          <p:nvGrpSpPr>
            <p:cNvPr id="21" name="Gruppo 20">
              <a:extLst>
                <a:ext uri="{FF2B5EF4-FFF2-40B4-BE49-F238E27FC236}">
                  <a16:creationId xmlns:a16="http://schemas.microsoft.com/office/drawing/2014/main" id="{D923F5CF-FD2A-3190-CF5F-5DA5DAA5D178}"/>
                </a:ext>
              </a:extLst>
            </p:cNvPr>
            <p:cNvGrpSpPr/>
            <p:nvPr/>
          </p:nvGrpSpPr>
          <p:grpSpPr>
            <a:xfrm>
              <a:off x="9397496" y="411654"/>
              <a:ext cx="2740740" cy="3347927"/>
              <a:chOff x="9397496" y="411654"/>
              <a:chExt cx="2740740" cy="3347927"/>
            </a:xfrm>
          </p:grpSpPr>
          <p:sp>
            <p:nvSpPr>
              <p:cNvPr id="20" name="CasellaDiTesto 19">
                <a:extLst>
                  <a:ext uri="{FF2B5EF4-FFF2-40B4-BE49-F238E27FC236}">
                    <a16:creationId xmlns:a16="http://schemas.microsoft.com/office/drawing/2014/main" id="{35A41B28-42AA-5951-1ABE-E0333B79C868}"/>
                  </a:ext>
                </a:extLst>
              </p:cNvPr>
              <p:cNvSpPr txBox="1"/>
              <p:nvPr/>
            </p:nvSpPr>
            <p:spPr>
              <a:xfrm>
                <a:off x="9842931" y="3390249"/>
                <a:ext cx="2295305" cy="369332"/>
              </a:xfrm>
              <a:prstGeom prst="rect">
                <a:avLst/>
              </a:prstGeom>
              <a:noFill/>
            </p:spPr>
            <p:txBody>
              <a:bodyPr wrap="square">
                <a:spAutoFit/>
              </a:bodyPr>
              <a:lstStyle/>
              <a:p>
                <a:r>
                  <a:rPr lang="it-IT" b="1" dirty="0"/>
                  <a:t>Évariste Galois</a:t>
                </a:r>
              </a:p>
            </p:txBody>
          </p:sp>
          <p:pic>
            <p:nvPicPr>
              <p:cNvPr id="16" name="Immagine 15" descr="Immagine che contiene schizzo, ritratto, Viso umano, arte&#10;&#10;Il contenuto generato dall'IA potrebbe non essere corretto.">
                <a:extLst>
                  <a:ext uri="{FF2B5EF4-FFF2-40B4-BE49-F238E27FC236}">
                    <a16:creationId xmlns:a16="http://schemas.microsoft.com/office/drawing/2014/main" id="{D7B99EB9-06A2-D8DB-93AA-3DEB1CD2BDF2}"/>
                  </a:ext>
                </a:extLst>
              </p:cNvPr>
              <p:cNvPicPr>
                <a:picLocks noChangeAspect="1"/>
              </p:cNvPicPr>
              <p:nvPr/>
            </p:nvPicPr>
            <p:blipFill>
              <a:blip r:embed="rId6"/>
              <a:stretch>
                <a:fillRect/>
              </a:stretch>
            </p:blipFill>
            <p:spPr>
              <a:xfrm>
                <a:off x="9397496" y="411654"/>
                <a:ext cx="2289148" cy="2959707"/>
              </a:xfrm>
              <a:prstGeom prst="rect">
                <a:avLst/>
              </a:prstGeom>
              <a:ln w="63500">
                <a:gradFill flip="none" rotWithShape="1">
                  <a:gsLst>
                    <a:gs pos="0">
                      <a:schemeClr val="accent4">
                        <a:lumMod val="60000"/>
                        <a:lumOff val="40000"/>
                      </a:schemeClr>
                    </a:gs>
                    <a:gs pos="74000">
                      <a:schemeClr val="accent2">
                        <a:lumMod val="75000"/>
                      </a:schemeClr>
                    </a:gs>
                    <a:gs pos="83000">
                      <a:schemeClr val="accent2">
                        <a:lumMod val="50000"/>
                      </a:schemeClr>
                    </a:gs>
                    <a:gs pos="100000">
                      <a:schemeClr val="tx1"/>
                    </a:gs>
                  </a:gsLst>
                  <a:lin ang="2700000" scaled="1"/>
                  <a:tileRect/>
                </a:gradFill>
              </a:ln>
            </p:spPr>
          </p:pic>
        </p:grpSp>
      </p:grpSp>
    </p:spTree>
    <p:extLst>
      <p:ext uri="{BB962C8B-B14F-4D97-AF65-F5344CB8AC3E}">
        <p14:creationId xmlns:p14="http://schemas.microsoft.com/office/powerpoint/2010/main" val="281725678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1265</TotalTime>
  <Words>3133</Words>
  <Application>Microsoft Macintosh PowerPoint</Application>
  <PresentationFormat>Widescreen</PresentationFormat>
  <Paragraphs>295</Paragraphs>
  <Slides>24</Slides>
  <Notes>23</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24</vt:i4>
      </vt:variant>
    </vt:vector>
  </HeadingPairs>
  <TitlesOfParts>
    <vt:vector size="35" baseType="lpstr">
      <vt:lpstr>Aptos</vt:lpstr>
      <vt:lpstr>Arial</vt:lpstr>
      <vt:lpstr>Calibri</vt:lpstr>
      <vt:lpstr>Calibri Light</vt:lpstr>
      <vt:lpstr>Cambria Math</vt:lpstr>
      <vt:lpstr>Times New Roman</vt:lpstr>
      <vt:lpstr>Trebuchet MS</vt:lpstr>
      <vt:lpstr>Vladimir Script</vt:lpstr>
      <vt:lpstr>Wingdings</vt:lpstr>
      <vt:lpstr>Zapfino</vt:lpstr>
      <vt:lpstr>Tema di Office</vt:lpstr>
      <vt:lpstr>La formula risolutiva dell’equazione di terzo grado e la sua storia</vt:lpstr>
      <vt:lpstr>Presentazione standard di PowerPoint</vt:lpstr>
      <vt:lpstr>Presentazione standard di PowerPoint</vt:lpstr>
      <vt:lpstr>Presentazione standard di PowerPoint</vt:lpstr>
      <vt:lpstr>Le disfide matematiche del 1500 </vt:lpstr>
      <vt:lpstr>La ricerca della formula risolutiva  generale delle equazioni di terzo grado  </vt:lpstr>
      <vt:lpstr>Presentazione standard di PowerPoint</vt:lpstr>
      <vt:lpstr>Presentazione standard di PowerPoint</vt:lpstr>
      <vt:lpstr>Presentazione standard di PowerPoint</vt:lpstr>
      <vt:lpstr>Presentazione standard di PowerPoint</vt:lpstr>
      <vt:lpstr>La storia della scoperta della formula risolutiva  dell’equazione cubica:  una pittoresca diatriba.  </vt:lpstr>
      <vt:lpstr>Presentazione standard di PowerPoint</vt:lpstr>
      <vt:lpstr>Presentazione standard di PowerPoint</vt:lpstr>
      <vt:lpstr>Presentazione standard di PowerPoint</vt:lpstr>
      <vt:lpstr>Presentazione standard di PowerPoint</vt:lpstr>
      <vt:lpstr>Presentazione standard di PowerPoint</vt:lpstr>
      <vt:lpstr>La misteriosa poesia di Tartaglia. </vt:lpstr>
      <vt:lpstr>Traduzione della poesia nel linguaggio algebrico moderno </vt:lpstr>
      <vt:lpstr>Presentazione standard di PowerPoint</vt:lpstr>
      <vt:lpstr>Presentazione standard di PowerPoint</vt:lpstr>
      <vt:lpstr>Presentazione standard di PowerPoint</vt:lpstr>
      <vt:lpstr>Presentazione standard di PowerPoint</vt:lpstr>
      <vt:lpstr>Presentazione standard di PowerPoint</vt:lpstr>
      <vt:lpstr>CONCLUSIONI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Microsoft Office User</dc:creator>
  <cp:lastModifiedBy>Microsoft Office User</cp:lastModifiedBy>
  <cp:revision>31</cp:revision>
  <dcterms:created xsi:type="dcterms:W3CDTF">2025-11-24T15:34:23Z</dcterms:created>
  <dcterms:modified xsi:type="dcterms:W3CDTF">2025-12-04T15:47:12Z</dcterms:modified>
</cp:coreProperties>
</file>